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22"/>
  </p:notesMasterIdLst>
  <p:handoutMasterIdLst>
    <p:handoutMasterId r:id="rId23"/>
  </p:handoutMasterIdLst>
  <p:sldIdLst>
    <p:sldId id="256" r:id="rId2"/>
    <p:sldId id="278" r:id="rId3"/>
    <p:sldId id="298" r:id="rId4"/>
    <p:sldId id="276" r:id="rId5"/>
    <p:sldId id="259" r:id="rId6"/>
    <p:sldId id="285" r:id="rId7"/>
    <p:sldId id="299" r:id="rId8"/>
    <p:sldId id="282" r:id="rId9"/>
    <p:sldId id="313" r:id="rId10"/>
    <p:sldId id="314" r:id="rId11"/>
    <p:sldId id="315" r:id="rId12"/>
    <p:sldId id="318" r:id="rId13"/>
    <p:sldId id="309" r:id="rId14"/>
    <p:sldId id="312" r:id="rId15"/>
    <p:sldId id="308" r:id="rId16"/>
    <p:sldId id="316" r:id="rId17"/>
    <p:sldId id="317" r:id="rId18"/>
    <p:sldId id="310" r:id="rId19"/>
    <p:sldId id="311" r:id="rId20"/>
    <p:sldId id="270" r:id="rId21"/>
  </p:sldIdLst>
  <p:sldSz cx="9144000" cy="7019925"/>
  <p:notesSz cx="6797675" cy="987425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 xmlns:p15="http://schemas.microsoft.com/office/powerpoint/2012/main">
        <p15:guide id="1" orient="horz" pos="2120" userDrawn="1">
          <p15:clr>
            <a:srgbClr val="A4A3A4"/>
          </p15:clr>
        </p15:guide>
        <p15:guide id="2" pos="2880">
          <p15:clr>
            <a:srgbClr val="A4A3A4"/>
          </p15:clr>
        </p15:guide>
      </p15:sldGuideLst>
    </p:ext>
    <p:ext uri="{2D200454-40CA-4A62-9FC3-DE9A4176ACB9}">
      <p15:notesGuideLst xmlns=""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887" autoAdjust="0"/>
  </p:normalViewPr>
  <p:slideViewPr>
    <p:cSldViewPr showGuides="1">
      <p:cViewPr>
        <p:scale>
          <a:sx n="66" d="100"/>
          <a:sy n="66" d="100"/>
        </p:scale>
        <p:origin x="-1930" y="-456"/>
      </p:cViewPr>
      <p:guideLst>
        <p:guide orient="horz" pos="2120"/>
        <p:guide pos="2880"/>
      </p:guideLst>
    </p:cSldViewPr>
  </p:slideViewPr>
  <p:notesTextViewPr>
    <p:cViewPr>
      <p:scale>
        <a:sx n="75" d="100"/>
        <a:sy n="75" d="100"/>
      </p:scale>
      <p:origin x="0" y="0"/>
    </p:cViewPr>
  </p:notesTextViewPr>
  <p:sorterViewPr>
    <p:cViewPr>
      <p:scale>
        <a:sx n="100" d="100"/>
        <a:sy n="100" d="100"/>
      </p:scale>
      <p:origin x="0" y="0"/>
    </p:cViewPr>
  </p:sorterViewPr>
  <p:notesViewPr>
    <p:cSldViewPr showGuides="1">
      <p:cViewPr varScale="1">
        <p:scale>
          <a:sx n="82" d="100"/>
          <a:sy n="82" d="100"/>
        </p:scale>
        <p:origin x="-3132"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690BDEA3-9C28-4889-BE09-46F715F93223}" type="datetimeFigureOut">
              <a:rPr lang="en-US"/>
              <a:pPr>
                <a:defRPr/>
              </a:pPr>
              <a:t>3/11/2016</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B3F6556-CD5E-42A5-8333-F182CE9DE81C}" type="slidenum">
              <a:rPr lang="en-US" altLang="es-ES"/>
              <a:pPr>
                <a:defRPr/>
              </a:pPr>
              <a:t>‹Nº›</a:t>
            </a:fld>
            <a:endParaRPr lang="en-US" altLang="es-ES"/>
          </a:p>
        </p:txBody>
      </p:sp>
    </p:spTree>
    <p:extLst>
      <p:ext uri="{BB962C8B-B14F-4D97-AF65-F5344CB8AC3E}">
        <p14:creationId xmlns:p14="http://schemas.microsoft.com/office/powerpoint/2010/main" val="3131651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B300E2DF-61CC-40FD-8798-A34BF2E4B247}" type="datetimeFigureOut">
              <a:rPr lang="en-US"/>
              <a:pPr>
                <a:defRPr/>
              </a:pPr>
              <a:t>3/11/2016</a:t>
            </a:fld>
            <a:endParaRPr lang="en-US"/>
          </a:p>
        </p:txBody>
      </p:sp>
      <p:sp>
        <p:nvSpPr>
          <p:cNvPr id="4" name="Slide Image Placeholder 3"/>
          <p:cNvSpPr>
            <a:spLocks noGrp="1" noRot="1" noChangeAspect="1"/>
          </p:cNvSpPr>
          <p:nvPr>
            <p:ph type="sldImg" idx="2"/>
          </p:nvPr>
        </p:nvSpPr>
        <p:spPr>
          <a:xfrm>
            <a:off x="989013" y="741363"/>
            <a:ext cx="4819650" cy="37020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BEA6B628-0BC9-433E-BD68-4A957D33DA69}" type="slidenum">
              <a:rPr lang="en-US" altLang="es-ES"/>
              <a:pPr>
                <a:defRPr/>
              </a:pPr>
              <a:t>‹Nº›</a:t>
            </a:fld>
            <a:endParaRPr lang="en-US" altLang="es-ES"/>
          </a:p>
        </p:txBody>
      </p:sp>
    </p:spTree>
    <p:extLst>
      <p:ext uri="{BB962C8B-B14F-4D97-AF65-F5344CB8AC3E}">
        <p14:creationId xmlns:p14="http://schemas.microsoft.com/office/powerpoint/2010/main" val="3873992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14340"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1CF432F-62BE-41A0-8C1C-67977A6A297C}" type="slidenum">
              <a:rPr lang="en-US" altLang="es-ES"/>
              <a:pPr/>
              <a:t>1</a:t>
            </a:fld>
            <a:endParaRPr lang="en-US" altLang="es-ES"/>
          </a:p>
        </p:txBody>
      </p:sp>
    </p:spTree>
    <p:extLst>
      <p:ext uri="{BB962C8B-B14F-4D97-AF65-F5344CB8AC3E}">
        <p14:creationId xmlns:p14="http://schemas.microsoft.com/office/powerpoint/2010/main" val="323182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10</a:t>
            </a:fld>
            <a:endParaRPr lang="en-US" altLang="es-E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a:t>
            </a:r>
            <a:r>
              <a:rPr lang="en-US" baseline="0" dirty="0" smtClean="0"/>
              <a:t> Services group carries out research related to atmospheric and Climate services in a number of sectors like Renewable energies, Agriculture, Water management or sustainable urban development. These are some of the European projects where the Services group participates in applied research for economic sectors and user-engagement</a:t>
            </a:r>
          </a:p>
          <a:p>
            <a:endParaRPr lang="es-ES" altLang="es-ES" dirty="0"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16</a:t>
            </a:fld>
            <a:endParaRPr lang="en-US" altLang="es-ES" smtClean="0"/>
          </a:p>
        </p:txBody>
      </p:sp>
    </p:spTree>
    <p:extLst>
      <p:ext uri="{BB962C8B-B14F-4D97-AF65-F5344CB8AC3E}">
        <p14:creationId xmlns:p14="http://schemas.microsoft.com/office/powerpoint/2010/main" val="3720905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dirty="0" smtClean="0">
              <a:ea typeface="ＭＳ Ｐゴシック" panose="020B0600070205080204" pitchFamily="34" charset="-128"/>
            </a:endParaRP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757DE65-199C-448F-9565-9E514D0BDD56}" type="slidenum">
              <a:rPr lang="en-US" altLang="es-ES" smtClean="0">
                <a:latin typeface="Arial" panose="020B0604020202020204" pitchFamily="34" charset="0"/>
              </a:rPr>
              <a:pPr>
                <a:spcBef>
                  <a:spcPct val="0"/>
                </a:spcBef>
              </a:pPr>
              <a:t>2</a:t>
            </a:fld>
            <a:endParaRPr lang="en-US" altLang="es-ES" smtClean="0">
              <a:latin typeface="Arial" panose="020B0604020202020204" pitchFamily="34" charset="0"/>
            </a:endParaRPr>
          </a:p>
        </p:txBody>
      </p:sp>
    </p:spTree>
    <p:extLst>
      <p:ext uri="{BB962C8B-B14F-4D97-AF65-F5344CB8AC3E}">
        <p14:creationId xmlns:p14="http://schemas.microsoft.com/office/powerpoint/2010/main" val="4285171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anose="020B0600070205080204" pitchFamily="34" charset="-128"/>
              </a:rPr>
              <a:t>Aquests models els podem aplicar a múltiples escales espaials, des de la més global fins a centrar-nos només en una ciutat.</a:t>
            </a:r>
            <a:endParaRPr lang="es-ES" altLang="es-ES" smtClean="0">
              <a:ea typeface="ＭＳ Ｐゴシック" panose="020B0600070205080204" pitchFamily="34" charset="-128"/>
            </a:endParaRPr>
          </a:p>
          <a:p>
            <a:endParaRPr lang="es-ES" altLang="es-ES" smtClean="0">
              <a:ea typeface="ＭＳ Ｐゴシック" panose="020B0600070205080204" pitchFamily="34" charset="-128"/>
            </a:endParaRPr>
          </a:p>
        </p:txBody>
      </p:sp>
      <p:sp>
        <p:nvSpPr>
          <p:cNvPr id="1843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C86CD78-2337-4E94-8F37-BBAB155D6A0D}" type="slidenum">
              <a:rPr lang="en-US" altLang="es-ES">
                <a:latin typeface="Arial" panose="020B0604020202020204" pitchFamily="34" charset="0"/>
              </a:rPr>
              <a:pPr>
                <a:spcBef>
                  <a:spcPct val="0"/>
                </a:spcBef>
              </a:pPr>
              <a:t>3</a:t>
            </a:fld>
            <a:endParaRPr lang="en-US" altLang="es-ES">
              <a:latin typeface="Arial" panose="020B0604020202020204" pitchFamily="34" charset="0"/>
            </a:endParaRPr>
          </a:p>
        </p:txBody>
      </p:sp>
    </p:spTree>
    <p:extLst>
      <p:ext uri="{BB962C8B-B14F-4D97-AF65-F5344CB8AC3E}">
        <p14:creationId xmlns:p14="http://schemas.microsoft.com/office/powerpoint/2010/main" val="311320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dirty="0" smtClean="0">
                <a:ea typeface="ＭＳ Ｐゴシック" panose="020B0600070205080204" pitchFamily="34" charset="-128"/>
              </a:rPr>
              <a:t>També podem treballar a totes les escales temporals. L’anàlisi diagnòstic d’esdeveniments passats, els pronòstics per als propers dies, les projeccions a molts anys vista i el terme </a:t>
            </a:r>
            <a:r>
              <a:rPr lang="ca-ES" altLang="es-ES" dirty="0" err="1" smtClean="0">
                <a:ea typeface="ＭＳ Ｐゴシック" panose="020B0600070205080204" pitchFamily="34" charset="-128"/>
              </a:rPr>
              <a:t>mitg</a:t>
            </a:r>
            <a:r>
              <a:rPr lang="ca-ES" altLang="es-ES" dirty="0" smtClean="0">
                <a:ea typeface="ＭＳ Ｐゴシック" panose="020B0600070205080204" pitchFamily="34" charset="-128"/>
              </a:rPr>
              <a:t>, les prediccions que van des de setmanes i mesos fins a dècades.</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On som forts i el que ens fa destacar son dos casos concrets que molt pocs altres centres treballen i que estan fortament lligats tant a l’energia solar com a l’energia eòlica. </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D’una banda  som líders en temes de modelització de la pols a </a:t>
            </a:r>
            <a:r>
              <a:rPr lang="ca-ES" altLang="es-ES" dirty="0" err="1" smtClean="0">
                <a:ea typeface="ＭＳ Ｐゴシック" panose="020B0600070205080204" pitchFamily="34" charset="-128"/>
              </a:rPr>
              <a:t>l’atmòsfera</a:t>
            </a:r>
            <a:r>
              <a:rPr lang="ca-ES" altLang="es-ES" dirty="0" smtClean="0">
                <a:ea typeface="ＭＳ Ｐゴシック" panose="020B0600070205080204" pitchFamily="34" charset="-128"/>
              </a:rPr>
              <a:t> que és un tema crític per a zones àrides, semiàrides i zones adjacents (Àfrica, Sud d’Espanya i Orient Mitjà) i cabdal per a la gestió de l’energia solar.</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D’altra banda les prediccions climàtiques (</a:t>
            </a:r>
            <a:r>
              <a:rPr lang="ca-ES" altLang="es-ES" dirty="0" err="1" smtClean="0">
                <a:ea typeface="ＭＳ Ｐゴシック" panose="020B0600070205080204" pitchFamily="34" charset="-128"/>
              </a:rPr>
              <a:t>seasonal</a:t>
            </a:r>
            <a:r>
              <a:rPr lang="ca-ES" altLang="es-ES" dirty="0" smtClean="0">
                <a:ea typeface="ＭＳ Ｐゴシック" panose="020B0600070205080204" pitchFamily="34" charset="-128"/>
              </a:rPr>
              <a:t> to </a:t>
            </a:r>
            <a:r>
              <a:rPr lang="ca-ES" altLang="es-ES" dirty="0" err="1" smtClean="0">
                <a:ea typeface="ＭＳ Ｐゴシック" panose="020B0600070205080204" pitchFamily="34" charset="-128"/>
              </a:rPr>
              <a:t>decadal</a:t>
            </a:r>
            <a:r>
              <a:rPr lang="ca-ES" altLang="es-ES" dirty="0" smtClean="0">
                <a:ea typeface="ＭＳ Ｐゴシック" panose="020B0600070205080204" pitchFamily="34" charset="-128"/>
              </a:rPr>
              <a:t>)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A continuació us explicaré aquest dos punts amb una mica més de detall.</a:t>
            </a:r>
            <a:endParaRPr lang="es-ES" altLang="es-ES" dirty="0" smtClean="0">
              <a:ea typeface="ＭＳ Ｐゴシック" panose="020B0600070205080204" pitchFamily="34" charset="-128"/>
            </a:endParaRPr>
          </a:p>
          <a:p>
            <a:endParaRPr lang="es-ES" altLang="es-ES" dirty="0" smtClean="0">
              <a:ea typeface="ＭＳ Ｐゴシック" panose="020B0600070205080204" pitchFamily="34" charset="-128"/>
            </a:endParaRPr>
          </a:p>
        </p:txBody>
      </p:sp>
      <p:sp>
        <p:nvSpPr>
          <p:cNvPr id="2048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E60F6C1-2194-44E6-83F4-7B0BBA4685E9}" type="slidenum">
              <a:rPr lang="en-US" altLang="es-ES">
                <a:latin typeface="Arial" panose="020B0604020202020204" pitchFamily="34" charset="0"/>
              </a:rPr>
              <a:pPr>
                <a:spcBef>
                  <a:spcPct val="0"/>
                </a:spcBef>
              </a:pPr>
              <a:t>4</a:t>
            </a:fld>
            <a:endParaRPr lang="en-US" altLang="es-ES">
              <a:latin typeface="Arial" panose="020B0604020202020204" pitchFamily="34" charset="0"/>
            </a:endParaRPr>
          </a:p>
        </p:txBody>
      </p:sp>
    </p:spTree>
    <p:extLst>
      <p:ext uri="{BB962C8B-B14F-4D97-AF65-F5344CB8AC3E}">
        <p14:creationId xmlns:p14="http://schemas.microsoft.com/office/powerpoint/2010/main" val="3229108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BEA6B628-0BC9-433E-BD68-4A957D33DA69}" type="slidenum">
              <a:rPr lang="en-US" altLang="es-ES" smtClean="0"/>
              <a:pPr>
                <a:defRPr/>
              </a:pPr>
              <a:t>5</a:t>
            </a:fld>
            <a:endParaRPr lang="en-US" altLang="es-ES"/>
          </a:p>
        </p:txBody>
      </p:sp>
    </p:spTree>
    <p:extLst>
      <p:ext uri="{BB962C8B-B14F-4D97-AF65-F5344CB8AC3E}">
        <p14:creationId xmlns:p14="http://schemas.microsoft.com/office/powerpoint/2010/main" val="2521095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357A2D1-59CC-4179-B380-B4CC8B7298CD}" type="slidenum">
              <a:rPr lang="en-US" altLang="es-ES" smtClean="0">
                <a:latin typeface="Arial" panose="020B0604020202020204" pitchFamily="34" charset="0"/>
              </a:rPr>
              <a:pPr>
                <a:spcBef>
                  <a:spcPct val="0"/>
                </a:spcBef>
              </a:pPr>
              <a:t>6</a:t>
            </a:fld>
            <a:endParaRPr lang="en-US" altLang="es-ES" smtClean="0">
              <a:latin typeface="Arial" panose="020B0604020202020204" pitchFamily="34" charset="0"/>
            </a:endParaRPr>
          </a:p>
        </p:txBody>
      </p:sp>
    </p:spTree>
    <p:extLst>
      <p:ext uri="{BB962C8B-B14F-4D97-AF65-F5344CB8AC3E}">
        <p14:creationId xmlns:p14="http://schemas.microsoft.com/office/powerpoint/2010/main" val="898222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461147-870C-4D31-A941-B9305B2B8DBB}" type="slidenum">
              <a:rPr lang="en-US" altLang="es-ES">
                <a:latin typeface="Arial" panose="020B0604020202020204" pitchFamily="34" charset="0"/>
              </a:rPr>
              <a:pPr>
                <a:spcBef>
                  <a:spcPct val="0"/>
                </a:spcBef>
              </a:pPr>
              <a:t>7</a:t>
            </a:fld>
            <a:endParaRPr lang="en-US" altLang="es-ES">
              <a:latin typeface="Arial" panose="020B0604020202020204" pitchFamily="34" charset="0"/>
            </a:endParaRPr>
          </a:p>
        </p:txBody>
      </p:sp>
    </p:spTree>
    <p:extLst>
      <p:ext uri="{BB962C8B-B14F-4D97-AF65-F5344CB8AC3E}">
        <p14:creationId xmlns:p14="http://schemas.microsoft.com/office/powerpoint/2010/main" val="2247302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BEA6B628-0BC9-433E-BD68-4A957D33DA69}" type="slidenum">
              <a:rPr lang="en-US" altLang="es-ES" smtClean="0"/>
              <a:pPr>
                <a:defRPr/>
              </a:pPr>
              <a:t>8</a:t>
            </a:fld>
            <a:endParaRPr lang="en-US" altLang="es-ES"/>
          </a:p>
        </p:txBody>
      </p:sp>
    </p:spTree>
    <p:extLst>
      <p:ext uri="{BB962C8B-B14F-4D97-AF65-F5344CB8AC3E}">
        <p14:creationId xmlns:p14="http://schemas.microsoft.com/office/powerpoint/2010/main" val="2521095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9</a:t>
            </a:fld>
            <a:endParaRPr lang="en-US" altLang="es-ES" smtClean="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facebook.com/BSCCNS" TargetMode="External"/><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user/BSCCNS" TargetMode="External"/><Relationship Id="rId5" Type="http://schemas.openxmlformats.org/officeDocument/2006/relationships/hyperlink" Target="https://www.linkedin.com/company/barcelona-supercomputing-center"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twitter.com/bsc_cn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5"/>
          <p:cNvSpPr txBox="1">
            <a:spLocks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smtClean="0">
                <a:solidFill>
                  <a:srgbClr val="FFFFFF"/>
                </a:solidFill>
                <a:ea typeface="+mn-ea"/>
              </a:rPr>
              <a:t>www.bsc.es</a:t>
            </a:r>
            <a:endParaRPr lang="en-US" altLang="en-US" sz="180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830263"/>
            <a:ext cx="46037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38825" y="1025525"/>
            <a:ext cx="10128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38788" y="6386513"/>
            <a:ext cx="4254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hlinkClick r:id="rId7"/>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227763" y="6389688"/>
            <a:ext cx="3937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hlinkClick r:id="rId9"/>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878638" y="6386513"/>
            <a:ext cx="4476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hlinkClick r:id="rId11"/>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480300" y="6386513"/>
            <a:ext cx="763588"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9450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pic>
        <p:nvPicPr>
          <p:cNvPr id="4"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E9E0F721-F84E-4ACF-868D-7AB7D9512FF5}" type="slidenum">
              <a:rPr lang="en-US" altLang="es-ES" sz="1000" smtClean="0">
                <a:solidFill>
                  <a:srgbClr val="23589C"/>
                </a:solidFill>
              </a:rPr>
              <a:pPr algn="r" eaLnBrk="1" hangingPunct="1">
                <a:defRPr/>
              </a:pPr>
              <a:t>‹Nº›</a:t>
            </a:fld>
            <a:endParaRPr lang="en-US" altLang="es-ES" smtClean="0">
              <a:latin typeface="Calibri" panose="020F0502020204030204" pitchFamily="34" charset="0"/>
            </a:endParaRPr>
          </a:p>
        </p:txBody>
      </p:sp>
      <p:pic>
        <p:nvPicPr>
          <p:cNvPr id="6"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1"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0485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graphics">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61CC3748-39B5-4A69-9D6F-87B6A9ED5CF7}" type="slidenum">
              <a:rPr lang="en-US" altLang="es-ES" sz="1000" smtClean="0">
                <a:solidFill>
                  <a:srgbClr val="23589C"/>
                </a:solidFill>
              </a:rPr>
              <a:pPr algn="r" eaLnBrk="1" hangingPunct="1">
                <a:defRPr/>
              </a:pPr>
              <a:t>‹Nº›</a:t>
            </a:fld>
            <a:endParaRPr lang="en-US" altLang="es-ES" smtClean="0">
              <a:latin typeface="Calibri" panose="020F0502020204030204"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hart Placeholder 3"/>
          <p:cNvSpPr>
            <a:spLocks noGrp="1" noChangeAspect="1"/>
          </p:cNvSpPr>
          <p:nvPr>
            <p:ph type="chart" sz="quarter" idx="11"/>
          </p:nvPr>
        </p:nvSpPr>
        <p:spPr>
          <a:xfrm>
            <a:off x="4572000" y="1997794"/>
            <a:ext cx="4152900" cy="4608512"/>
          </a:xfrm>
          <a:prstGeom prst="rect">
            <a:avLst/>
          </a:prstGeom>
        </p:spPr>
        <p:txBody>
          <a:bodyPr/>
          <a:lstStyle>
            <a:lvl1pPr marL="0" indent="0">
              <a:buNone/>
              <a:defRPr sz="1200"/>
            </a:lvl1pPr>
          </a:lstStyle>
          <a:p>
            <a:pPr lvl="0"/>
            <a:r>
              <a:rPr lang="en-US" noProof="0" smtClean="0"/>
              <a:t>Click icon to add chart</a:t>
            </a:r>
            <a:endParaRPr lang="es-ES" noProof="0" dirty="0" smtClean="0"/>
          </a:p>
        </p:txBody>
      </p:sp>
    </p:spTree>
    <p:extLst>
      <p:ext uri="{BB962C8B-B14F-4D97-AF65-F5344CB8AC3E}">
        <p14:creationId xmlns:p14="http://schemas.microsoft.com/office/powerpoint/2010/main" val="2440982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ext-picture">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9B99C030-58CC-483F-A182-3536826AC312}" type="slidenum">
              <a:rPr lang="en-US" altLang="es-ES" sz="1000" smtClean="0">
                <a:solidFill>
                  <a:srgbClr val="23589C"/>
                </a:solidFill>
              </a:rPr>
              <a:pPr algn="r" eaLnBrk="1" hangingPunct="1">
                <a:defRPr/>
              </a:pPr>
              <a:t>‹Nº›</a:t>
            </a:fld>
            <a:endParaRPr lang="en-US" altLang="es-ES" smtClean="0">
              <a:latin typeface="Calibri" panose="020F0502020204030204"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0" name="Picture Placeholder 9"/>
          <p:cNvSpPr>
            <a:spLocks noGrp="1" noChangeAspect="1"/>
          </p:cNvSpPr>
          <p:nvPr>
            <p:ph type="pic" sz="quarter" idx="11"/>
          </p:nvPr>
        </p:nvSpPr>
        <p:spPr>
          <a:xfrm>
            <a:off x="4572000" y="3221930"/>
            <a:ext cx="4152900" cy="3384376"/>
          </a:xfrm>
          <a:prstGeom prst="rect">
            <a:avLst/>
          </a:prstGeom>
        </p:spPr>
        <p:txBody>
          <a:bodyPr/>
          <a:lstStyle>
            <a:lvl1pPr marL="0" indent="0">
              <a:buNone/>
              <a:defRPr sz="1200"/>
            </a:lvl1pPr>
          </a:lstStyle>
          <a:p>
            <a:pPr lvl="0"/>
            <a:r>
              <a:rPr lang="en-US" noProof="0" smtClean="0"/>
              <a:t>Click icon to add picture</a:t>
            </a:r>
            <a:endParaRPr lang="en-US" noProof="0"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8382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MAIN RESEARCH LINES &amp; RESULTS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1490841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FUTURE PLANS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3427928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5"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92725" y="185738"/>
            <a:ext cx="3306763"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5113" y="176213"/>
            <a:ext cx="8302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Título"/>
          <p:cNvSpPr>
            <a:spLocks noGrp="1" noChangeAspect="1"/>
          </p:cNvSpPr>
          <p:nvPr>
            <p:ph type="title"/>
          </p:nvPr>
        </p:nvSpPr>
        <p:spPr>
          <a:xfrm>
            <a:off x="457200" y="3176996"/>
            <a:ext cx="8229600" cy="665931"/>
          </a:xfrm>
          <a:prstGeom prst="rect">
            <a:avLst/>
          </a:prstGeom>
        </p:spPr>
        <p:txBody>
          <a:bodyPr/>
          <a:lstStyle>
            <a:lvl1pPr>
              <a:defRPr sz="32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3293724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slide-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76375" y="1584325"/>
            <a:ext cx="61912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00775" y="1690688"/>
            <a:ext cx="15557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sp>
        <p:nvSpPr>
          <p:cNvPr id="9" name="8 Título"/>
          <p:cNvSpPr>
            <a:spLocks noGrp="1" noChangeAspect="1"/>
          </p:cNvSpPr>
          <p:nvPr>
            <p:ph type="title"/>
          </p:nvPr>
        </p:nvSpPr>
        <p:spPr>
          <a:xfrm>
            <a:off x="3819339" y="4806106"/>
            <a:ext cx="4762872" cy="720080"/>
          </a:xfrm>
          <a:prstGeom prst="rect">
            <a:avLst/>
          </a:prstGeom>
        </p:spPr>
        <p:txBody>
          <a:bodyPr/>
          <a:lstStyle>
            <a:lvl1pPr algn="r">
              <a:defRPr sz="28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95057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3213" y="2016125"/>
            <a:ext cx="330676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35600" y="2006600"/>
            <a:ext cx="830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7452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979" r:id="rId1"/>
    <p:sldLayoutId id="2147484980" r:id="rId2"/>
    <p:sldLayoutId id="2147484981" r:id="rId3"/>
    <p:sldLayoutId id="2147484982" r:id="rId4"/>
    <p:sldLayoutId id="2147484983" r:id="rId5"/>
    <p:sldLayoutId id="2147484984" r:id="rId6"/>
    <p:sldLayoutId id="2147484985" r:id="rId7"/>
    <p:sldLayoutId id="2147484986" r:id="rId8"/>
    <p:sldLayoutId id="2147484987" r:id="rId9"/>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itchFamily="34" charset="0"/>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itchFamily="34" charset="0"/>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microsoft.com/office/2007/relationships/hdphoto" Target="../media/hdphoto1.wdp"/><Relationship Id="rId7" Type="http://schemas.openxmlformats.org/officeDocument/2006/relationships/image" Target="../media/image35.jpeg"/><Relationship Id="rId12" Type="http://schemas.openxmlformats.org/officeDocument/2006/relationships/image" Target="../media/image40.jpeg"/><Relationship Id="rId17" Type="http://schemas.openxmlformats.org/officeDocument/2006/relationships/image" Target="../media/image45.png"/><Relationship Id="rId2" Type="http://schemas.openxmlformats.org/officeDocument/2006/relationships/image" Target="../media/image32.png"/><Relationship Id="rId16"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jpeg"/><Relationship Id="rId5" Type="http://schemas.microsoft.com/office/2007/relationships/hdphoto" Target="../media/hdphoto2.wdp"/><Relationship Id="rId15" Type="http://schemas.openxmlformats.org/officeDocument/2006/relationships/image" Target="../media/image43.jpeg"/><Relationship Id="rId10" Type="http://schemas.openxmlformats.org/officeDocument/2006/relationships/image" Target="../media/image38.jpeg"/><Relationship Id="rId4" Type="http://schemas.openxmlformats.org/officeDocument/2006/relationships/image" Target="../media/image33.png"/><Relationship Id="rId9" Type="http://schemas.openxmlformats.org/officeDocument/2006/relationships/image" Target="../media/image37.jpeg"/><Relationship Id="rId1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7.gif"/><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4.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jpeg"/><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gif"/><Relationship Id="rId10" Type="http://schemas.openxmlformats.org/officeDocument/2006/relationships/image" Target="../media/image60.png"/><Relationship Id="rId4" Type="http://schemas.openxmlformats.org/officeDocument/2006/relationships/image" Target="../media/image54.jpeg"/><Relationship Id="rId9" Type="http://schemas.openxmlformats.org/officeDocument/2006/relationships/image" Target="../media/image59.jpeg"/></Relationships>
</file>

<file path=ppt/slides/_rels/slide1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4.xml"/><Relationship Id="rId5" Type="http://schemas.microsoft.com/office/2007/relationships/hdphoto" Target="../media/hdphoto3.wdp"/><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jpeg"/><Relationship Id="rId7" Type="http://schemas.openxmlformats.org/officeDocument/2006/relationships/image" Target="../media/image6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jpeg"/><Relationship Id="rId10" Type="http://schemas.openxmlformats.org/officeDocument/2006/relationships/image" Target="../media/image71.png"/><Relationship Id="rId4" Type="http://schemas.openxmlformats.org/officeDocument/2006/relationships/image" Target="../media/image65.jpeg"/><Relationship Id="rId9" Type="http://schemas.openxmlformats.org/officeDocument/2006/relationships/image" Target="../media/image70.png"/></Relationships>
</file>

<file path=ppt/slides/_rels/slide18.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26" Type="http://schemas.openxmlformats.org/officeDocument/2006/relationships/image" Target="../media/image95.jpeg"/><Relationship Id="rId39" Type="http://schemas.openxmlformats.org/officeDocument/2006/relationships/image" Target="../media/image108.gif"/><Relationship Id="rId3" Type="http://schemas.openxmlformats.org/officeDocument/2006/relationships/image" Target="../media/image72.png"/><Relationship Id="rId21" Type="http://schemas.openxmlformats.org/officeDocument/2006/relationships/image" Target="../media/image90.png"/><Relationship Id="rId34" Type="http://schemas.openxmlformats.org/officeDocument/2006/relationships/image" Target="../media/image103.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5" Type="http://schemas.openxmlformats.org/officeDocument/2006/relationships/image" Target="../media/image94.jpeg"/><Relationship Id="rId33" Type="http://schemas.openxmlformats.org/officeDocument/2006/relationships/image" Target="../media/image102.png"/><Relationship Id="rId38" Type="http://schemas.openxmlformats.org/officeDocument/2006/relationships/image" Target="../media/image107.png"/><Relationship Id="rId2" Type="http://schemas.openxmlformats.org/officeDocument/2006/relationships/image" Target="../media/image60.png"/><Relationship Id="rId16" Type="http://schemas.openxmlformats.org/officeDocument/2006/relationships/image" Target="../media/image85.png"/><Relationship Id="rId20" Type="http://schemas.openxmlformats.org/officeDocument/2006/relationships/image" Target="../media/image89.jpeg"/><Relationship Id="rId29" Type="http://schemas.openxmlformats.org/officeDocument/2006/relationships/image" Target="../media/image98.png"/><Relationship Id="rId1" Type="http://schemas.openxmlformats.org/officeDocument/2006/relationships/slideLayout" Target="../slideLayouts/slideLayout3.xml"/><Relationship Id="rId6" Type="http://schemas.openxmlformats.org/officeDocument/2006/relationships/image" Target="../media/image75.png"/><Relationship Id="rId11" Type="http://schemas.openxmlformats.org/officeDocument/2006/relationships/image" Target="../media/image80.png"/><Relationship Id="rId24" Type="http://schemas.openxmlformats.org/officeDocument/2006/relationships/image" Target="../media/image93.png"/><Relationship Id="rId32" Type="http://schemas.openxmlformats.org/officeDocument/2006/relationships/image" Target="../media/image101.png"/><Relationship Id="rId37" Type="http://schemas.openxmlformats.org/officeDocument/2006/relationships/image" Target="../media/image106.jpeg"/><Relationship Id="rId5" Type="http://schemas.openxmlformats.org/officeDocument/2006/relationships/image" Target="../media/image74.png"/><Relationship Id="rId15" Type="http://schemas.openxmlformats.org/officeDocument/2006/relationships/image" Target="../media/image84.png"/><Relationship Id="rId23" Type="http://schemas.openxmlformats.org/officeDocument/2006/relationships/image" Target="../media/image92.png"/><Relationship Id="rId28" Type="http://schemas.openxmlformats.org/officeDocument/2006/relationships/image" Target="../media/image97.png"/><Relationship Id="rId36" Type="http://schemas.openxmlformats.org/officeDocument/2006/relationships/image" Target="../media/image105.png"/><Relationship Id="rId10" Type="http://schemas.openxmlformats.org/officeDocument/2006/relationships/image" Target="../media/image79.png"/><Relationship Id="rId19" Type="http://schemas.openxmlformats.org/officeDocument/2006/relationships/image" Target="../media/image88.png"/><Relationship Id="rId31" Type="http://schemas.openxmlformats.org/officeDocument/2006/relationships/image" Target="../media/image100.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jpeg"/><Relationship Id="rId22" Type="http://schemas.openxmlformats.org/officeDocument/2006/relationships/image" Target="../media/image91.jpeg"/><Relationship Id="rId27" Type="http://schemas.openxmlformats.org/officeDocument/2006/relationships/image" Target="../media/image96.emf"/><Relationship Id="rId30" Type="http://schemas.openxmlformats.org/officeDocument/2006/relationships/image" Target="../media/image99.png"/><Relationship Id="rId35" Type="http://schemas.openxmlformats.org/officeDocument/2006/relationships/image" Target="../media/image104.png"/></Relationships>
</file>

<file path=ppt/slides/_rels/slide19.xml.rels><?xml version="1.0" encoding="UTF-8" standalone="yes"?>
<Relationships xmlns="http://schemas.openxmlformats.org/package/2006/relationships"><Relationship Id="rId8" Type="http://schemas.openxmlformats.org/officeDocument/2006/relationships/image" Target="../media/image115.jpeg"/><Relationship Id="rId13" Type="http://schemas.openxmlformats.org/officeDocument/2006/relationships/image" Target="../media/image120.png"/><Relationship Id="rId18" Type="http://schemas.openxmlformats.org/officeDocument/2006/relationships/image" Target="../media/image125.png"/><Relationship Id="rId26" Type="http://schemas.openxmlformats.org/officeDocument/2006/relationships/image" Target="../media/image132.png"/><Relationship Id="rId3" Type="http://schemas.openxmlformats.org/officeDocument/2006/relationships/image" Target="../media/image110.png"/><Relationship Id="rId21" Type="http://schemas.openxmlformats.org/officeDocument/2006/relationships/image" Target="../media/image128.png"/><Relationship Id="rId7" Type="http://schemas.openxmlformats.org/officeDocument/2006/relationships/image" Target="../media/image114.jpeg"/><Relationship Id="rId12" Type="http://schemas.openxmlformats.org/officeDocument/2006/relationships/image" Target="../media/image119.png"/><Relationship Id="rId17" Type="http://schemas.openxmlformats.org/officeDocument/2006/relationships/image" Target="../media/image124.jpeg"/><Relationship Id="rId25" Type="http://schemas.openxmlformats.org/officeDocument/2006/relationships/image" Target="../media/image131.png"/><Relationship Id="rId2" Type="http://schemas.openxmlformats.org/officeDocument/2006/relationships/image" Target="../media/image109.jpeg"/><Relationship Id="rId16" Type="http://schemas.openxmlformats.org/officeDocument/2006/relationships/image" Target="../media/image123.jpeg"/><Relationship Id="rId20" Type="http://schemas.openxmlformats.org/officeDocument/2006/relationships/image" Target="../media/image127.png"/><Relationship Id="rId1" Type="http://schemas.openxmlformats.org/officeDocument/2006/relationships/slideLayout" Target="../slideLayouts/slideLayout3.xml"/><Relationship Id="rId6" Type="http://schemas.openxmlformats.org/officeDocument/2006/relationships/image" Target="../media/image113.png"/><Relationship Id="rId11" Type="http://schemas.openxmlformats.org/officeDocument/2006/relationships/image" Target="../media/image118.jpeg"/><Relationship Id="rId24" Type="http://schemas.openxmlformats.org/officeDocument/2006/relationships/image" Target="../media/image130.png"/><Relationship Id="rId5" Type="http://schemas.openxmlformats.org/officeDocument/2006/relationships/image" Target="../media/image112.jpeg"/><Relationship Id="rId15" Type="http://schemas.openxmlformats.org/officeDocument/2006/relationships/image" Target="../media/image122.jpeg"/><Relationship Id="rId23" Type="http://schemas.openxmlformats.org/officeDocument/2006/relationships/image" Target="../media/image129.gif"/><Relationship Id="rId28" Type="http://schemas.openxmlformats.org/officeDocument/2006/relationships/image" Target="../media/image134.jpeg"/><Relationship Id="rId10" Type="http://schemas.openxmlformats.org/officeDocument/2006/relationships/image" Target="../media/image117.png"/><Relationship Id="rId19" Type="http://schemas.openxmlformats.org/officeDocument/2006/relationships/image" Target="../media/image126.png"/><Relationship Id="rId4" Type="http://schemas.openxmlformats.org/officeDocument/2006/relationships/image" Target="../media/image111.jpeg"/><Relationship Id="rId9" Type="http://schemas.openxmlformats.org/officeDocument/2006/relationships/image" Target="../media/image116.png"/><Relationship Id="rId14" Type="http://schemas.openxmlformats.org/officeDocument/2006/relationships/image" Target="../media/image121.png"/><Relationship Id="rId22" Type="http://schemas.openxmlformats.org/officeDocument/2006/relationships/image" Target="../media/image41.png"/><Relationship Id="rId27" Type="http://schemas.openxmlformats.org/officeDocument/2006/relationships/image" Target="../media/image133.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png"/><Relationship Id="rId7" Type="http://schemas.openxmlformats.org/officeDocument/2006/relationships/hyperlink" Target="https://itunes.apple.com/za/app/caliope/id734538360?mt=8"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hyperlink" Target="https://play.google.com/store/apps/details?id=es.bsc.earthscience.caliope" TargetMode="External"/><Relationship Id="rId4" Type="http://schemas.openxmlformats.org/officeDocument/2006/relationships/hyperlink" Target="http://www.bsc.es/caliope" TargetMode="External"/><Relationship Id="rId9" Type="http://schemas.openxmlformats.org/officeDocument/2006/relationships/image" Target="../media/image28.gif"/></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hyperlink" Target="http://sds-was.aemet.es/" TargetMode="Externa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TextShape 1"/>
          <p:cNvSpPr txBox="1">
            <a:spLocks noChangeArrowheads="1"/>
          </p:cNvSpPr>
          <p:nvPr/>
        </p:nvSpPr>
        <p:spPr bwMode="auto">
          <a:xfrm>
            <a:off x="6548438" y="196850"/>
            <a:ext cx="2447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s-ES" sz="1400">
                <a:solidFill>
                  <a:srgbClr val="FFFFFF"/>
                </a:solidFill>
                <a:latin typeface="Calibri" panose="020F0502020204030204" pitchFamily="34" charset="0"/>
              </a:rPr>
              <a:t>Barcelona, 25 May 2015</a:t>
            </a:r>
            <a:endParaRPr lang="en-US" altLang="es-ES">
              <a:latin typeface="Calibri" panose="020F0502020204030204" pitchFamily="34" charset="0"/>
            </a:endParaRPr>
          </a:p>
        </p:txBody>
      </p:sp>
      <p:sp>
        <p:nvSpPr>
          <p:cNvPr id="12291" name="TextShape 2"/>
          <p:cNvSpPr txBox="1">
            <a:spLocks noChangeArrowheads="1"/>
          </p:cNvSpPr>
          <p:nvPr/>
        </p:nvSpPr>
        <p:spPr bwMode="auto">
          <a:xfrm>
            <a:off x="685800" y="2465388"/>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sz="3200" b="1" dirty="0">
                <a:solidFill>
                  <a:srgbClr val="FFFFFF"/>
                </a:solidFill>
              </a:rPr>
              <a:t>EARTH </a:t>
            </a:r>
            <a:r>
              <a:rPr lang="es-ES" altLang="es-ES" sz="3200" b="1" dirty="0" smtClean="0">
                <a:solidFill>
                  <a:srgbClr val="FFFFFF"/>
                </a:solidFill>
              </a:rPr>
              <a:t>SYSTEM SERVICES</a:t>
            </a:r>
            <a:endParaRPr lang="en-US" altLang="es-ES" dirty="0">
              <a:latin typeface="Calibri" panose="020F0502020204030204" pitchFamily="34" charset="0"/>
            </a:endParaRPr>
          </a:p>
        </p:txBody>
      </p:sp>
      <p:sp>
        <p:nvSpPr>
          <p:cNvPr id="12292" name="TextShape 3"/>
          <p:cNvSpPr txBox="1">
            <a:spLocks noChangeAspect="1" noChangeArrowheads="1"/>
          </p:cNvSpPr>
          <p:nvPr/>
        </p:nvSpPr>
        <p:spPr bwMode="auto">
          <a:xfrm>
            <a:off x="1371600" y="4002088"/>
            <a:ext cx="6400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sz="2400" dirty="0" err="1">
                <a:solidFill>
                  <a:srgbClr val="FFFFFF"/>
                </a:solidFill>
              </a:rPr>
              <a:t>Institut</a:t>
            </a:r>
            <a:r>
              <a:rPr lang="es-ES" altLang="es-ES" sz="2400" dirty="0">
                <a:solidFill>
                  <a:srgbClr val="FFFFFF"/>
                </a:solidFill>
              </a:rPr>
              <a:t> </a:t>
            </a:r>
            <a:r>
              <a:rPr lang="es-ES" altLang="es-ES" sz="2400" dirty="0" err="1">
                <a:solidFill>
                  <a:srgbClr val="FFFFFF"/>
                </a:solidFill>
              </a:rPr>
              <a:t>Català</a:t>
            </a:r>
            <a:r>
              <a:rPr lang="es-ES" altLang="es-ES" sz="2400" dirty="0">
                <a:solidFill>
                  <a:srgbClr val="FFFFFF"/>
                </a:solidFill>
              </a:rPr>
              <a:t> de Recerca de </a:t>
            </a:r>
            <a:r>
              <a:rPr lang="es-ES" altLang="es-ES" sz="2400" dirty="0" err="1">
                <a:solidFill>
                  <a:srgbClr val="FFFFFF"/>
                </a:solidFill>
              </a:rPr>
              <a:t>l’Aigua</a:t>
            </a:r>
            <a:r>
              <a:rPr lang="es-ES" altLang="es-ES" sz="2400" dirty="0">
                <a:solidFill>
                  <a:srgbClr val="FFFFFF"/>
                </a:solidFill>
              </a:rPr>
              <a:t> (ICRA)</a:t>
            </a:r>
          </a:p>
          <a:p>
            <a:pPr algn="ctr" eaLnBrk="1" hangingPunct="1"/>
            <a:r>
              <a:rPr lang="es-ES_tradnl" altLang="es-ES" sz="1600" dirty="0">
                <a:solidFill>
                  <a:srgbClr val="FFFFFF"/>
                </a:solidFill>
              </a:rPr>
              <a:t>Rafael </a:t>
            </a:r>
            <a:r>
              <a:rPr lang="es-ES_tradnl" altLang="es-ES" sz="1600" dirty="0" err="1">
                <a:solidFill>
                  <a:srgbClr val="FFFFFF"/>
                </a:solidFill>
              </a:rPr>
              <a:t>Marcé</a:t>
            </a:r>
            <a:endParaRPr lang="es-ES" altLang="es-ES" sz="1600" dirty="0">
              <a:solidFill>
                <a:srgbClr val="FFFFFF"/>
              </a:solidFill>
            </a:endParaRPr>
          </a:p>
        </p:txBody>
      </p:sp>
      <p:sp>
        <p:nvSpPr>
          <p:cNvPr id="12293" name="TextShape 4"/>
          <p:cNvSpPr txBox="1">
            <a:spLocks noChangeArrowheads="1"/>
          </p:cNvSpPr>
          <p:nvPr/>
        </p:nvSpPr>
        <p:spPr bwMode="auto">
          <a:xfrm>
            <a:off x="1350963" y="5170488"/>
            <a:ext cx="64801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dirty="0">
                <a:solidFill>
                  <a:srgbClr val="FFFFFF"/>
                </a:solidFill>
              </a:rPr>
              <a:t>Albert </a:t>
            </a:r>
            <a:r>
              <a:rPr lang="es-ES" altLang="es-ES" dirty="0" err="1">
                <a:solidFill>
                  <a:srgbClr val="FFFFFF"/>
                </a:solidFill>
              </a:rPr>
              <a:t>Soret</a:t>
            </a:r>
            <a:r>
              <a:rPr lang="es-ES" altLang="es-ES" dirty="0">
                <a:solidFill>
                  <a:srgbClr val="FFFFFF"/>
                </a:solidFill>
              </a:rPr>
              <a:t> </a:t>
            </a:r>
            <a:endParaRPr lang="es-ES" altLang="es-ES" dirty="0" smtClean="0">
              <a:solidFill>
                <a:srgbClr val="FFFFFF"/>
              </a:solidFill>
            </a:endParaRPr>
          </a:p>
          <a:p>
            <a:pPr algn="ctr" eaLnBrk="1" hangingPunct="1"/>
            <a:r>
              <a:rPr lang="es-ES" altLang="es-ES" i="1" dirty="0" err="1" smtClean="0">
                <a:solidFill>
                  <a:srgbClr val="FFFFFF"/>
                </a:solidFill>
                <a:latin typeface="Calibri" panose="020F0502020204030204" pitchFamily="34" charset="0"/>
              </a:rPr>
              <a:t>Services</a:t>
            </a:r>
            <a:r>
              <a:rPr lang="es-ES" altLang="es-ES" i="1" dirty="0" smtClean="0">
                <a:solidFill>
                  <a:srgbClr val="FFFFFF"/>
                </a:solidFill>
                <a:latin typeface="Calibri" panose="020F0502020204030204" pitchFamily="34" charset="0"/>
              </a:rPr>
              <a:t> </a:t>
            </a:r>
            <a:r>
              <a:rPr lang="es-ES" altLang="es-ES" i="1" dirty="0">
                <a:solidFill>
                  <a:srgbClr val="FFFFFF"/>
                </a:solidFill>
                <a:latin typeface="Calibri" panose="020F0502020204030204" pitchFamily="34" charset="0"/>
              </a:rPr>
              <a:t>– </a:t>
            </a:r>
            <a:r>
              <a:rPr lang="es-ES" altLang="es-ES" i="1" dirty="0" err="1">
                <a:solidFill>
                  <a:srgbClr val="FFFFFF"/>
                </a:solidFill>
                <a:latin typeface="Calibri" panose="020F0502020204030204" pitchFamily="34" charset="0"/>
              </a:rPr>
              <a:t>Earth</a:t>
            </a:r>
            <a:r>
              <a:rPr lang="es-ES" altLang="es-ES" i="1" dirty="0">
                <a:solidFill>
                  <a:srgbClr val="FFFFFF"/>
                </a:solidFill>
                <a:latin typeface="Calibri" panose="020F0502020204030204" pitchFamily="34" charset="0"/>
              </a:rPr>
              <a:t> </a:t>
            </a:r>
            <a:r>
              <a:rPr lang="es-ES" altLang="es-ES" i="1" dirty="0" err="1">
                <a:solidFill>
                  <a:srgbClr val="FFFFFF"/>
                </a:solidFill>
                <a:latin typeface="Calibri" panose="020F0502020204030204" pitchFamily="34" charset="0"/>
              </a:rPr>
              <a:t>Science</a:t>
            </a:r>
            <a:r>
              <a:rPr lang="es-ES" altLang="es-ES" i="1" dirty="0">
                <a:solidFill>
                  <a:srgbClr val="FFFFFF"/>
                </a:solidFill>
                <a:latin typeface="Calibri" panose="020F0502020204030204" pitchFamily="34" charset="0"/>
              </a:rPr>
              <a:t> </a:t>
            </a:r>
            <a:r>
              <a:rPr lang="es-ES" altLang="es-ES" i="1" dirty="0" err="1">
                <a:solidFill>
                  <a:srgbClr val="FFFFFF"/>
                </a:solidFill>
                <a:latin typeface="Calibri" panose="020F0502020204030204" pitchFamily="34" charset="0"/>
              </a:rPr>
              <a:t>Department</a:t>
            </a:r>
            <a:endParaRPr lang="en-US" altLang="es-ES" i="1" dirty="0">
              <a:latin typeface="Calibri" panose="020F0502020204030204" pitchFamily="34" charset="0"/>
            </a:endParaRPr>
          </a:p>
        </p:txBody>
      </p:sp>
    </p:spTree>
  </p:cSld>
  <p:clrMapOvr>
    <a:masterClrMapping/>
  </p:clrMapOvr>
  <p:timing>
    <p:tnLst>
      <p:par>
        <p:cTn id="1" dur="indefinite" restart="never" nodeType="tmRoot">
          <p:childTnLst>
            <p:seq>
              <p:cTn id="2" nodeType="mainSeq">
                <p:childTnLst>
                  <p:par>
                    <p:cTn id="3" nodeType="clickPar"/>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a:t>
            </a:r>
            <a:endParaRPr lang="es-ES" dirty="0"/>
          </a:p>
        </p:txBody>
      </p:sp>
      <p:sp>
        <p:nvSpPr>
          <p:cNvPr id="24" name="CasellaDiTesto 7"/>
          <p:cNvSpPr txBox="1">
            <a:spLocks noChangeArrowheads="1"/>
          </p:cNvSpPr>
          <p:nvPr/>
        </p:nvSpPr>
        <p:spPr bwMode="auto">
          <a:xfrm>
            <a:off x="152400" y="1133698"/>
            <a:ext cx="8839200" cy="954107"/>
          </a:xfrm>
          <a:prstGeom prst="rect">
            <a:avLst/>
          </a:prstGeom>
          <a:noFill/>
          <a:ln w="9525">
            <a:noFill/>
            <a:miter lim="800000"/>
            <a:headEnd/>
            <a:tailEnd/>
          </a:ln>
        </p:spPr>
        <p:txBody>
          <a:bodyPr>
            <a:spAutoFit/>
          </a:bodyPr>
          <a:lstStyle/>
          <a:p>
            <a:pPr algn="ctr">
              <a:defRPr/>
            </a:pPr>
            <a:r>
              <a:rPr lang="en-GB" sz="2800" b="1" dirty="0">
                <a:solidFill>
                  <a:schemeClr val="accent2"/>
                </a:solidFill>
                <a:latin typeface="+mn-lt"/>
              </a:rPr>
              <a:t>How can we predict climate for the coming </a:t>
            </a:r>
            <a:r>
              <a:rPr lang="en-GB" sz="2800" b="1" dirty="0" smtClean="0">
                <a:solidFill>
                  <a:schemeClr val="accent2"/>
                </a:solidFill>
                <a:latin typeface="+mn-lt"/>
              </a:rPr>
              <a:t>season </a:t>
            </a:r>
            <a:r>
              <a:rPr lang="en-GB" sz="2800" b="1" dirty="0">
                <a:solidFill>
                  <a:schemeClr val="accent2"/>
                </a:solidFill>
                <a:latin typeface="+mn-lt"/>
              </a:rPr>
              <a:t>if we cannot predict the weather next </a:t>
            </a:r>
            <a:r>
              <a:rPr lang="en-GB" sz="2800" b="1" dirty="0" smtClean="0">
                <a:solidFill>
                  <a:schemeClr val="accent2"/>
                </a:solidFill>
                <a:latin typeface="+mn-lt"/>
              </a:rPr>
              <a:t>week?</a:t>
            </a:r>
            <a:endParaRPr lang="en-GB" sz="2800" b="1" dirty="0">
              <a:solidFill>
                <a:schemeClr val="accent2"/>
              </a:solidFill>
              <a:latin typeface="+mn-lt"/>
            </a:endParaRPr>
          </a:p>
        </p:txBody>
      </p:sp>
      <p:sp>
        <p:nvSpPr>
          <p:cNvPr id="26" name="CasellaDiTesto 14"/>
          <p:cNvSpPr txBox="1"/>
          <p:nvPr/>
        </p:nvSpPr>
        <p:spPr>
          <a:xfrm>
            <a:off x="251520" y="469635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Climate </a:t>
            </a:r>
            <a:r>
              <a:rPr lang="en-GB" dirty="0" smtClean="0"/>
              <a:t>predictions</a:t>
            </a:r>
            <a:endParaRPr lang="en-GB" dirty="0"/>
          </a:p>
        </p:txBody>
      </p:sp>
      <p:sp>
        <p:nvSpPr>
          <p:cNvPr id="7" name="CasellaDiTesto 14"/>
          <p:cNvSpPr txBox="1"/>
          <p:nvPr/>
        </p:nvSpPr>
        <p:spPr>
          <a:xfrm>
            <a:off x="251520" y="299507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Weather </a:t>
            </a:r>
            <a:r>
              <a:rPr lang="en-GB" dirty="0" smtClean="0"/>
              <a:t>forecasts</a:t>
            </a:r>
            <a:endParaRPr lang="en-GB" dirty="0"/>
          </a:p>
        </p:txBody>
      </p:sp>
      <p:sp>
        <p:nvSpPr>
          <p:cNvPr id="3" name="2 Rectángulo"/>
          <p:cNvSpPr/>
          <p:nvPr/>
        </p:nvSpPr>
        <p:spPr>
          <a:xfrm>
            <a:off x="2843808" y="2995070"/>
            <a:ext cx="5976664" cy="954107"/>
          </a:xfrm>
          <a:prstGeom prst="rect">
            <a:avLst/>
          </a:prstGeom>
        </p:spPr>
        <p:txBody>
          <a:bodyPr wrap="square">
            <a:spAutoFit/>
          </a:bodyPr>
          <a:lstStyle/>
          <a:p>
            <a:pPr>
              <a:defRPr/>
            </a:pPr>
            <a:r>
              <a:rPr lang="en-GB" dirty="0">
                <a:solidFill>
                  <a:schemeClr val="accent5">
                    <a:lumMod val="75000"/>
                  </a:schemeClr>
                </a:solidFill>
              </a:rPr>
              <a:t>The </a:t>
            </a:r>
            <a:r>
              <a:rPr lang="en-GB" dirty="0" smtClean="0">
                <a:solidFill>
                  <a:schemeClr val="accent5">
                    <a:lumMod val="75000"/>
                  </a:schemeClr>
                </a:solidFill>
              </a:rPr>
              <a:t>forecasts are based in the </a:t>
            </a:r>
            <a:r>
              <a:rPr lang="en-GB" dirty="0">
                <a:solidFill>
                  <a:schemeClr val="accent5">
                    <a:lumMod val="75000"/>
                  </a:schemeClr>
                </a:solidFill>
              </a:rPr>
              <a:t>initial conditions of the </a:t>
            </a:r>
            <a:r>
              <a:rPr lang="en-GB" sz="2000" b="1" dirty="0" smtClean="0">
                <a:solidFill>
                  <a:schemeClr val="accent5">
                    <a:lumMod val="50000"/>
                  </a:schemeClr>
                </a:solidFill>
              </a:rPr>
              <a:t>atmosphere</a:t>
            </a:r>
            <a:r>
              <a:rPr lang="en-GB" dirty="0">
                <a:solidFill>
                  <a:schemeClr val="accent5">
                    <a:lumMod val="50000"/>
                  </a:schemeClr>
                </a:solidFill>
              </a:rPr>
              <a:t>, </a:t>
            </a:r>
            <a:r>
              <a:rPr lang="en-GB" dirty="0">
                <a:solidFill>
                  <a:schemeClr val="accent5">
                    <a:lumMod val="75000"/>
                  </a:schemeClr>
                </a:solidFill>
              </a:rPr>
              <a:t>which </a:t>
            </a:r>
            <a:r>
              <a:rPr lang="en-GB" dirty="0" smtClean="0">
                <a:solidFill>
                  <a:schemeClr val="accent5">
                    <a:lumMod val="75000"/>
                  </a:schemeClr>
                </a:solidFill>
              </a:rPr>
              <a:t>is highly variable </a:t>
            </a:r>
            <a:r>
              <a:rPr lang="en-GB" dirty="0">
                <a:solidFill>
                  <a:schemeClr val="accent5">
                    <a:lumMod val="75000"/>
                  </a:schemeClr>
                </a:solidFill>
              </a:rPr>
              <a:t>and develops a </a:t>
            </a:r>
            <a:r>
              <a:rPr lang="en-GB" dirty="0" smtClean="0">
                <a:solidFill>
                  <a:schemeClr val="accent5">
                    <a:lumMod val="75000"/>
                  </a:schemeClr>
                </a:solidFill>
              </a:rPr>
              <a:t>chaotic behaviour </a:t>
            </a:r>
            <a:r>
              <a:rPr lang="en-GB" dirty="0">
                <a:solidFill>
                  <a:schemeClr val="accent5">
                    <a:lumMod val="75000"/>
                  </a:schemeClr>
                </a:solidFill>
              </a:rPr>
              <a:t>after </a:t>
            </a:r>
            <a:r>
              <a:rPr lang="en-GB" dirty="0" smtClean="0">
                <a:solidFill>
                  <a:schemeClr val="accent5">
                    <a:lumMod val="75000"/>
                  </a:schemeClr>
                </a:solidFill>
              </a:rPr>
              <a:t>a few </a:t>
            </a:r>
            <a:r>
              <a:rPr lang="en-GB" dirty="0">
                <a:solidFill>
                  <a:schemeClr val="accent5">
                    <a:lumMod val="75000"/>
                  </a:schemeClr>
                </a:solidFill>
              </a:rPr>
              <a:t>days</a:t>
            </a:r>
          </a:p>
        </p:txBody>
      </p:sp>
      <p:sp>
        <p:nvSpPr>
          <p:cNvPr id="4" name="3 Rectángulo"/>
          <p:cNvSpPr/>
          <p:nvPr/>
        </p:nvSpPr>
        <p:spPr>
          <a:xfrm>
            <a:off x="2843808" y="4696350"/>
            <a:ext cx="5976664" cy="1261884"/>
          </a:xfrm>
          <a:prstGeom prst="rect">
            <a:avLst/>
          </a:prstGeom>
        </p:spPr>
        <p:txBody>
          <a:bodyPr wrap="square">
            <a:spAutoFit/>
          </a:bodyPr>
          <a:lstStyle/>
          <a:p>
            <a:pPr>
              <a:defRPr/>
            </a:pPr>
            <a:r>
              <a:rPr lang="en-GB" dirty="0" smtClean="0">
                <a:solidFill>
                  <a:schemeClr val="accent5">
                    <a:lumMod val="75000"/>
                  </a:schemeClr>
                </a:solidFill>
              </a:rPr>
              <a:t>The predictions are based in the initial conditions of the </a:t>
            </a:r>
            <a:r>
              <a:rPr lang="en-GB" sz="2000" b="1" dirty="0" smtClean="0">
                <a:solidFill>
                  <a:schemeClr val="accent5">
                    <a:lumMod val="50000"/>
                  </a:schemeClr>
                </a:solidFill>
              </a:rPr>
              <a:t>sea surface temperature</a:t>
            </a:r>
            <a:r>
              <a:rPr lang="en-GB" dirty="0" smtClean="0">
                <a:solidFill>
                  <a:schemeClr val="accent5">
                    <a:lumMod val="75000"/>
                  </a:schemeClr>
                </a:solidFill>
              </a:rPr>
              <a:t>, </a:t>
            </a:r>
            <a:r>
              <a:rPr lang="en-GB" sz="2000" b="1" dirty="0" smtClean="0">
                <a:solidFill>
                  <a:schemeClr val="accent5">
                    <a:lumMod val="50000"/>
                  </a:schemeClr>
                </a:solidFill>
              </a:rPr>
              <a:t>snow cover</a:t>
            </a:r>
            <a:r>
              <a:rPr lang="en-GB" dirty="0" smtClean="0">
                <a:solidFill>
                  <a:schemeClr val="accent5">
                    <a:lumMod val="75000"/>
                  </a:schemeClr>
                </a:solidFill>
              </a:rPr>
              <a:t> or </a:t>
            </a:r>
            <a:r>
              <a:rPr lang="en-GB" sz="2000" b="1" dirty="0" smtClean="0">
                <a:solidFill>
                  <a:schemeClr val="accent5">
                    <a:lumMod val="50000"/>
                  </a:schemeClr>
                </a:solidFill>
              </a:rPr>
              <a:t>sea ice</a:t>
            </a:r>
            <a:r>
              <a:rPr lang="en-GB" dirty="0" smtClean="0">
                <a:solidFill>
                  <a:schemeClr val="accent5">
                    <a:lumMod val="75000"/>
                  </a:schemeClr>
                </a:solidFill>
              </a:rPr>
              <a:t>, which have a slow evolution that can range from few months to years.</a:t>
            </a:r>
            <a:endParaRPr lang="en-GB" dirty="0">
              <a:solidFill>
                <a:schemeClr val="accent5">
                  <a:lumMod val="75000"/>
                </a:schemeClr>
              </a:solidFill>
            </a:endParaRPr>
          </a:p>
        </p:txBody>
      </p:sp>
    </p:spTree>
    <p:extLst>
      <p:ext uri="{BB962C8B-B14F-4D97-AF65-F5344CB8AC3E}">
        <p14:creationId xmlns:p14="http://schemas.microsoft.com/office/powerpoint/2010/main" val="2702689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 and predictability</a:t>
            </a:r>
            <a:endParaRPr lang="es-ES" dirty="0"/>
          </a:p>
        </p:txBody>
      </p:sp>
      <p:sp>
        <p:nvSpPr>
          <p:cNvPr id="7" name="Freeform 33"/>
          <p:cNvSpPr>
            <a:spLocks/>
          </p:cNvSpPr>
          <p:nvPr/>
        </p:nvSpPr>
        <p:spPr bwMode="auto">
          <a:xfrm>
            <a:off x="600075" y="4116388"/>
            <a:ext cx="6851650" cy="1600200"/>
          </a:xfrm>
          <a:custGeom>
            <a:avLst/>
            <a:gdLst>
              <a:gd name="T0" fmla="*/ 0 w 4366"/>
              <a:gd name="T1" fmla="*/ 2147483647 h 1039"/>
              <a:gd name="T2" fmla="*/ 2147483647 w 4366"/>
              <a:gd name="T3" fmla="*/ 2147483647 h 1039"/>
              <a:gd name="T4" fmla="*/ 2147483647 w 4366"/>
              <a:gd name="T5" fmla="*/ 2147483647 h 1039"/>
              <a:gd name="T6" fmla="*/ 2147483647 w 4366"/>
              <a:gd name="T7" fmla="*/ 2147483647 h 1039"/>
              <a:gd name="T8" fmla="*/ 2147483647 w 4366"/>
              <a:gd name="T9" fmla="*/ 2147483647 h 1039"/>
              <a:gd name="T10" fmla="*/ 0 60000 65536"/>
              <a:gd name="T11" fmla="*/ 0 60000 65536"/>
              <a:gd name="T12" fmla="*/ 0 60000 65536"/>
              <a:gd name="T13" fmla="*/ 0 60000 65536"/>
              <a:gd name="T14" fmla="*/ 0 60000 65536"/>
              <a:gd name="T15" fmla="*/ 0 w 4366"/>
              <a:gd name="T16" fmla="*/ 0 h 1039"/>
              <a:gd name="T17" fmla="*/ 4366 w 4366"/>
              <a:gd name="T18" fmla="*/ 1039 h 1039"/>
            </a:gdLst>
            <a:ahLst/>
            <a:cxnLst>
              <a:cxn ang="T10">
                <a:pos x="T0" y="T1"/>
              </a:cxn>
              <a:cxn ang="T11">
                <a:pos x="T2" y="T3"/>
              </a:cxn>
              <a:cxn ang="T12">
                <a:pos x="T4" y="T5"/>
              </a:cxn>
              <a:cxn ang="T13">
                <a:pos x="T6" y="T7"/>
              </a:cxn>
              <a:cxn ang="T14">
                <a:pos x="T8" y="T9"/>
              </a:cxn>
            </a:cxnLst>
            <a:rect l="T15" t="T16" r="T17" b="T18"/>
            <a:pathLst>
              <a:path w="4366" h="1039">
                <a:moveTo>
                  <a:pt x="0" y="75"/>
                </a:moveTo>
                <a:cubicBezTo>
                  <a:pt x="340" y="79"/>
                  <a:pt x="681" y="84"/>
                  <a:pt x="1021" y="75"/>
                </a:cubicBezTo>
                <a:cubicBezTo>
                  <a:pt x="1361" y="66"/>
                  <a:pt x="1663" y="0"/>
                  <a:pt x="2041" y="19"/>
                </a:cubicBezTo>
                <a:cubicBezTo>
                  <a:pt x="2419" y="38"/>
                  <a:pt x="2902" y="19"/>
                  <a:pt x="3289" y="189"/>
                </a:cubicBezTo>
                <a:cubicBezTo>
                  <a:pt x="3676" y="359"/>
                  <a:pt x="4021" y="699"/>
                  <a:pt x="4366" y="1039"/>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 name="Freeform 32"/>
          <p:cNvSpPr>
            <a:spLocks/>
          </p:cNvSpPr>
          <p:nvPr/>
        </p:nvSpPr>
        <p:spPr bwMode="auto">
          <a:xfrm>
            <a:off x="762000" y="3316288"/>
            <a:ext cx="6678613" cy="922337"/>
          </a:xfrm>
          <a:custGeom>
            <a:avLst/>
            <a:gdLst>
              <a:gd name="T0" fmla="*/ 0 w 3686"/>
              <a:gd name="T1" fmla="*/ 2147483647 h 538"/>
              <a:gd name="T2" fmla="*/ 2147483647 w 3686"/>
              <a:gd name="T3" fmla="*/ 2147483647 h 538"/>
              <a:gd name="T4" fmla="*/ 2147483647 w 3686"/>
              <a:gd name="T5" fmla="*/ 2147483647 h 538"/>
              <a:gd name="T6" fmla="*/ 2147483647 w 3686"/>
              <a:gd name="T7" fmla="*/ 2147483647 h 538"/>
              <a:gd name="T8" fmla="*/ 2147483647 w 3686"/>
              <a:gd name="T9" fmla="*/ 2147483647 h 538"/>
              <a:gd name="T10" fmla="*/ 2147483647 w 3686"/>
              <a:gd name="T11" fmla="*/ 2147483647 h 538"/>
              <a:gd name="T12" fmla="*/ 0 60000 65536"/>
              <a:gd name="T13" fmla="*/ 0 60000 65536"/>
              <a:gd name="T14" fmla="*/ 0 60000 65536"/>
              <a:gd name="T15" fmla="*/ 0 60000 65536"/>
              <a:gd name="T16" fmla="*/ 0 60000 65536"/>
              <a:gd name="T17" fmla="*/ 0 60000 65536"/>
              <a:gd name="T18" fmla="*/ 0 w 3686"/>
              <a:gd name="T19" fmla="*/ 0 h 538"/>
              <a:gd name="T20" fmla="*/ 3686 w 3686"/>
              <a:gd name="T21" fmla="*/ 538 h 538"/>
            </a:gdLst>
            <a:ahLst/>
            <a:cxnLst>
              <a:cxn ang="T12">
                <a:pos x="T0" y="T1"/>
              </a:cxn>
              <a:cxn ang="T13">
                <a:pos x="T2" y="T3"/>
              </a:cxn>
              <a:cxn ang="T14">
                <a:pos x="T4" y="T5"/>
              </a:cxn>
              <a:cxn ang="T15">
                <a:pos x="T6" y="T7"/>
              </a:cxn>
              <a:cxn ang="T16">
                <a:pos x="T8" y="T9"/>
              </a:cxn>
              <a:cxn ang="T17">
                <a:pos x="T10" y="T11"/>
              </a:cxn>
            </a:cxnLst>
            <a:rect l="T18" t="T19" r="T20" b="T21"/>
            <a:pathLst>
              <a:path w="3686" h="538">
                <a:moveTo>
                  <a:pt x="0" y="538"/>
                </a:moveTo>
                <a:cubicBezTo>
                  <a:pt x="246" y="510"/>
                  <a:pt x="492" y="482"/>
                  <a:pt x="794" y="425"/>
                </a:cubicBezTo>
                <a:cubicBezTo>
                  <a:pt x="1096" y="368"/>
                  <a:pt x="1512" y="264"/>
                  <a:pt x="1814" y="198"/>
                </a:cubicBezTo>
                <a:cubicBezTo>
                  <a:pt x="2116" y="132"/>
                  <a:pt x="2381" y="56"/>
                  <a:pt x="2608" y="28"/>
                </a:cubicBezTo>
                <a:cubicBezTo>
                  <a:pt x="2835" y="0"/>
                  <a:pt x="2995" y="19"/>
                  <a:pt x="3175" y="28"/>
                </a:cubicBezTo>
                <a:cubicBezTo>
                  <a:pt x="3355" y="37"/>
                  <a:pt x="3520" y="61"/>
                  <a:pt x="3686" y="8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9" name="Freeform 29"/>
          <p:cNvSpPr>
            <a:spLocks/>
          </p:cNvSpPr>
          <p:nvPr/>
        </p:nvSpPr>
        <p:spPr bwMode="auto">
          <a:xfrm>
            <a:off x="869950" y="2857500"/>
            <a:ext cx="6481763" cy="1565275"/>
          </a:xfrm>
          <a:custGeom>
            <a:avLst/>
            <a:gdLst>
              <a:gd name="T0" fmla="*/ 0 w 4083"/>
              <a:gd name="T1" fmla="*/ 2147483647 h 964"/>
              <a:gd name="T2" fmla="*/ 2147483647 w 4083"/>
              <a:gd name="T3" fmla="*/ 2147483647 h 964"/>
              <a:gd name="T4" fmla="*/ 2147483647 w 4083"/>
              <a:gd name="T5" fmla="*/ 2147483647 h 964"/>
              <a:gd name="T6" fmla="*/ 2147483647 w 4083"/>
              <a:gd name="T7" fmla="*/ 2147483647 h 964"/>
              <a:gd name="T8" fmla="*/ 2147483647 w 4083"/>
              <a:gd name="T9" fmla="*/ 0 h 964"/>
              <a:gd name="T10" fmla="*/ 0 60000 65536"/>
              <a:gd name="T11" fmla="*/ 0 60000 65536"/>
              <a:gd name="T12" fmla="*/ 0 60000 65536"/>
              <a:gd name="T13" fmla="*/ 0 60000 65536"/>
              <a:gd name="T14" fmla="*/ 0 60000 65536"/>
              <a:gd name="T15" fmla="*/ 0 w 4083"/>
              <a:gd name="T16" fmla="*/ 0 h 964"/>
              <a:gd name="T17" fmla="*/ 4083 w 4083"/>
              <a:gd name="T18" fmla="*/ 964 h 964"/>
            </a:gdLst>
            <a:ahLst/>
            <a:cxnLst>
              <a:cxn ang="T10">
                <a:pos x="T0" y="T1"/>
              </a:cxn>
              <a:cxn ang="T11">
                <a:pos x="T2" y="T3"/>
              </a:cxn>
              <a:cxn ang="T12">
                <a:pos x="T4" y="T5"/>
              </a:cxn>
              <a:cxn ang="T13">
                <a:pos x="T6" y="T7"/>
              </a:cxn>
              <a:cxn ang="T14">
                <a:pos x="T8" y="T9"/>
              </a:cxn>
            </a:cxnLst>
            <a:rect l="T15" t="T16" r="T17" b="T18"/>
            <a:pathLst>
              <a:path w="4083" h="964">
                <a:moveTo>
                  <a:pt x="0" y="964"/>
                </a:moveTo>
                <a:cubicBezTo>
                  <a:pt x="250" y="954"/>
                  <a:pt x="501" y="945"/>
                  <a:pt x="794" y="907"/>
                </a:cubicBezTo>
                <a:cubicBezTo>
                  <a:pt x="1087" y="869"/>
                  <a:pt x="1380" y="803"/>
                  <a:pt x="1758" y="737"/>
                </a:cubicBezTo>
                <a:cubicBezTo>
                  <a:pt x="2136" y="671"/>
                  <a:pt x="2675" y="633"/>
                  <a:pt x="3062" y="510"/>
                </a:cubicBezTo>
                <a:cubicBezTo>
                  <a:pt x="3449" y="387"/>
                  <a:pt x="3913" y="85"/>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0" name="Freeform 25"/>
          <p:cNvSpPr>
            <a:spLocks/>
          </p:cNvSpPr>
          <p:nvPr/>
        </p:nvSpPr>
        <p:spPr bwMode="auto">
          <a:xfrm>
            <a:off x="600075" y="2303463"/>
            <a:ext cx="6421438" cy="2057400"/>
          </a:xfrm>
          <a:custGeom>
            <a:avLst/>
            <a:gdLst>
              <a:gd name="T0" fmla="*/ 0 w 4045"/>
              <a:gd name="T1" fmla="*/ 2147483647 h 1266"/>
              <a:gd name="T2" fmla="*/ 2147483647 w 4045"/>
              <a:gd name="T3" fmla="*/ 2147483647 h 1266"/>
              <a:gd name="T4" fmla="*/ 2147483647 w 4045"/>
              <a:gd name="T5" fmla="*/ 2147483647 h 1266"/>
              <a:gd name="T6" fmla="*/ 2147483647 w 4045"/>
              <a:gd name="T7" fmla="*/ 2147483647 h 1266"/>
              <a:gd name="T8" fmla="*/ 2147483647 w 4045"/>
              <a:gd name="T9" fmla="*/ 2147483647 h 1266"/>
              <a:gd name="T10" fmla="*/ 2147483647 w 4045"/>
              <a:gd name="T11" fmla="*/ 2147483647 h 1266"/>
              <a:gd name="T12" fmla="*/ 2147483647 w 4045"/>
              <a:gd name="T13" fmla="*/ 2147483647 h 1266"/>
              <a:gd name="T14" fmla="*/ 2147483647 w 4045"/>
              <a:gd name="T15" fmla="*/ 2147483647 h 1266"/>
              <a:gd name="T16" fmla="*/ 0 60000 65536"/>
              <a:gd name="T17" fmla="*/ 0 60000 65536"/>
              <a:gd name="T18" fmla="*/ 0 60000 65536"/>
              <a:gd name="T19" fmla="*/ 0 60000 65536"/>
              <a:gd name="T20" fmla="*/ 0 60000 65536"/>
              <a:gd name="T21" fmla="*/ 0 60000 65536"/>
              <a:gd name="T22" fmla="*/ 0 60000 65536"/>
              <a:gd name="T23" fmla="*/ 0 60000 65536"/>
              <a:gd name="T24" fmla="*/ 0 w 4045"/>
              <a:gd name="T25" fmla="*/ 0 h 1266"/>
              <a:gd name="T26" fmla="*/ 4045 w 4045"/>
              <a:gd name="T27" fmla="*/ 1266 h 12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45" h="1266">
                <a:moveTo>
                  <a:pt x="0" y="1247"/>
                </a:moveTo>
                <a:cubicBezTo>
                  <a:pt x="312" y="1256"/>
                  <a:pt x="624" y="1266"/>
                  <a:pt x="851" y="1247"/>
                </a:cubicBezTo>
                <a:cubicBezTo>
                  <a:pt x="1078" y="1228"/>
                  <a:pt x="1163" y="1181"/>
                  <a:pt x="1361" y="1134"/>
                </a:cubicBezTo>
                <a:cubicBezTo>
                  <a:pt x="1559" y="1087"/>
                  <a:pt x="1852" y="1002"/>
                  <a:pt x="2041" y="964"/>
                </a:cubicBezTo>
                <a:cubicBezTo>
                  <a:pt x="2230" y="926"/>
                  <a:pt x="2306" y="945"/>
                  <a:pt x="2495" y="907"/>
                </a:cubicBezTo>
                <a:cubicBezTo>
                  <a:pt x="2684" y="869"/>
                  <a:pt x="2939" y="869"/>
                  <a:pt x="3175" y="737"/>
                </a:cubicBezTo>
                <a:cubicBezTo>
                  <a:pt x="3411" y="605"/>
                  <a:pt x="3781" y="226"/>
                  <a:pt x="3913" y="113"/>
                </a:cubicBezTo>
                <a:cubicBezTo>
                  <a:pt x="4045" y="0"/>
                  <a:pt x="4007" y="28"/>
                  <a:pt x="3969" y="5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1" name="Freeform 26"/>
          <p:cNvSpPr>
            <a:spLocks/>
          </p:cNvSpPr>
          <p:nvPr/>
        </p:nvSpPr>
        <p:spPr bwMode="auto">
          <a:xfrm>
            <a:off x="600075" y="3778250"/>
            <a:ext cx="7112000" cy="1658938"/>
          </a:xfrm>
          <a:custGeom>
            <a:avLst/>
            <a:gdLst>
              <a:gd name="T0" fmla="*/ 0 w 4480"/>
              <a:gd name="T1" fmla="*/ 2147483647 h 1021"/>
              <a:gd name="T2" fmla="*/ 2147483647 w 4480"/>
              <a:gd name="T3" fmla="*/ 2147483647 h 1021"/>
              <a:gd name="T4" fmla="*/ 2147483647 w 4480"/>
              <a:gd name="T5" fmla="*/ 2147483647 h 1021"/>
              <a:gd name="T6" fmla="*/ 2147483647 w 4480"/>
              <a:gd name="T7" fmla="*/ 0 h 1021"/>
              <a:gd name="T8" fmla="*/ 2147483647 w 4480"/>
              <a:gd name="T9" fmla="*/ 2147483647 h 1021"/>
              <a:gd name="T10" fmla="*/ 2147483647 w 4480"/>
              <a:gd name="T11" fmla="*/ 2147483647 h 1021"/>
              <a:gd name="T12" fmla="*/ 2147483647 w 4480"/>
              <a:gd name="T13" fmla="*/ 2147483647 h 1021"/>
              <a:gd name="T14" fmla="*/ 0 60000 65536"/>
              <a:gd name="T15" fmla="*/ 0 60000 65536"/>
              <a:gd name="T16" fmla="*/ 0 60000 65536"/>
              <a:gd name="T17" fmla="*/ 0 60000 65536"/>
              <a:gd name="T18" fmla="*/ 0 60000 65536"/>
              <a:gd name="T19" fmla="*/ 0 60000 65536"/>
              <a:gd name="T20" fmla="*/ 0 60000 65536"/>
              <a:gd name="T21" fmla="*/ 0 w 4480"/>
              <a:gd name="T22" fmla="*/ 0 h 1021"/>
              <a:gd name="T23" fmla="*/ 4480 w 4480"/>
              <a:gd name="T24" fmla="*/ 1021 h 10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0" h="1021">
                <a:moveTo>
                  <a:pt x="0" y="170"/>
                </a:moveTo>
                <a:cubicBezTo>
                  <a:pt x="194" y="174"/>
                  <a:pt x="388" y="179"/>
                  <a:pt x="624" y="170"/>
                </a:cubicBezTo>
                <a:cubicBezTo>
                  <a:pt x="860" y="161"/>
                  <a:pt x="1125" y="141"/>
                  <a:pt x="1418" y="113"/>
                </a:cubicBezTo>
                <a:cubicBezTo>
                  <a:pt x="1711" y="85"/>
                  <a:pt x="2118" y="0"/>
                  <a:pt x="2382" y="0"/>
                </a:cubicBezTo>
                <a:cubicBezTo>
                  <a:pt x="2646" y="0"/>
                  <a:pt x="2797" y="47"/>
                  <a:pt x="3005" y="113"/>
                </a:cubicBezTo>
                <a:cubicBezTo>
                  <a:pt x="3213" y="179"/>
                  <a:pt x="3383" y="246"/>
                  <a:pt x="3629" y="397"/>
                </a:cubicBezTo>
                <a:cubicBezTo>
                  <a:pt x="3875" y="548"/>
                  <a:pt x="4177" y="784"/>
                  <a:pt x="4480" y="1021"/>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2" name="Freeform 31"/>
          <p:cNvSpPr>
            <a:spLocks/>
          </p:cNvSpPr>
          <p:nvPr/>
        </p:nvSpPr>
        <p:spPr bwMode="auto">
          <a:xfrm>
            <a:off x="781050" y="3778250"/>
            <a:ext cx="6750050" cy="1014413"/>
          </a:xfrm>
          <a:custGeom>
            <a:avLst/>
            <a:gdLst>
              <a:gd name="T0" fmla="*/ 0 w 4252"/>
              <a:gd name="T1" fmla="*/ 2147483647 h 624"/>
              <a:gd name="T2" fmla="*/ 2147483647 w 4252"/>
              <a:gd name="T3" fmla="*/ 2147483647 h 624"/>
              <a:gd name="T4" fmla="*/ 2147483647 w 4252"/>
              <a:gd name="T5" fmla="*/ 0 h 624"/>
              <a:gd name="T6" fmla="*/ 2147483647 w 4252"/>
              <a:gd name="T7" fmla="*/ 2147483647 h 624"/>
              <a:gd name="T8" fmla="*/ 2147483647 w 4252"/>
              <a:gd name="T9" fmla="*/ 2147483647 h 624"/>
              <a:gd name="T10" fmla="*/ 0 60000 65536"/>
              <a:gd name="T11" fmla="*/ 0 60000 65536"/>
              <a:gd name="T12" fmla="*/ 0 60000 65536"/>
              <a:gd name="T13" fmla="*/ 0 60000 65536"/>
              <a:gd name="T14" fmla="*/ 0 60000 65536"/>
              <a:gd name="T15" fmla="*/ 0 w 4252"/>
              <a:gd name="T16" fmla="*/ 0 h 624"/>
              <a:gd name="T17" fmla="*/ 4252 w 4252"/>
              <a:gd name="T18" fmla="*/ 624 h 624"/>
            </a:gdLst>
            <a:ahLst/>
            <a:cxnLst>
              <a:cxn ang="T10">
                <a:pos x="T0" y="T1"/>
              </a:cxn>
              <a:cxn ang="T11">
                <a:pos x="T2" y="T3"/>
              </a:cxn>
              <a:cxn ang="T12">
                <a:pos x="T4" y="T5"/>
              </a:cxn>
              <a:cxn ang="T13">
                <a:pos x="T6" y="T7"/>
              </a:cxn>
              <a:cxn ang="T14">
                <a:pos x="T8" y="T9"/>
              </a:cxn>
            </a:cxnLst>
            <a:rect l="T15" t="T16" r="T17" b="T18"/>
            <a:pathLst>
              <a:path w="4252" h="624">
                <a:moveTo>
                  <a:pt x="0" y="170"/>
                </a:moveTo>
                <a:cubicBezTo>
                  <a:pt x="222" y="184"/>
                  <a:pt x="444" y="198"/>
                  <a:pt x="737" y="170"/>
                </a:cubicBezTo>
                <a:cubicBezTo>
                  <a:pt x="1030" y="142"/>
                  <a:pt x="1398" y="0"/>
                  <a:pt x="1757" y="0"/>
                </a:cubicBezTo>
                <a:cubicBezTo>
                  <a:pt x="2116" y="0"/>
                  <a:pt x="2475" y="66"/>
                  <a:pt x="2891" y="170"/>
                </a:cubicBezTo>
                <a:cubicBezTo>
                  <a:pt x="3307" y="274"/>
                  <a:pt x="3779" y="449"/>
                  <a:pt x="4252" y="6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3" name="Freeform 28"/>
          <p:cNvSpPr>
            <a:spLocks/>
          </p:cNvSpPr>
          <p:nvPr/>
        </p:nvSpPr>
        <p:spPr bwMode="auto">
          <a:xfrm>
            <a:off x="781050" y="3686175"/>
            <a:ext cx="6481763" cy="490538"/>
          </a:xfrm>
          <a:custGeom>
            <a:avLst/>
            <a:gdLst>
              <a:gd name="T0" fmla="*/ 0 w 4083"/>
              <a:gd name="T1" fmla="*/ 2147483647 h 302"/>
              <a:gd name="T2" fmla="*/ 2147483647 w 4083"/>
              <a:gd name="T3" fmla="*/ 2147483647 h 302"/>
              <a:gd name="T4" fmla="*/ 2147483647 w 4083"/>
              <a:gd name="T5" fmla="*/ 2147483647 h 302"/>
              <a:gd name="T6" fmla="*/ 2147483647 w 4083"/>
              <a:gd name="T7" fmla="*/ 2147483647 h 302"/>
              <a:gd name="T8" fmla="*/ 2147483647 w 4083"/>
              <a:gd name="T9" fmla="*/ 2147483647 h 302"/>
              <a:gd name="T10" fmla="*/ 2147483647 w 4083"/>
              <a:gd name="T11" fmla="*/ 2147483647 h 302"/>
              <a:gd name="T12" fmla="*/ 2147483647 w 4083"/>
              <a:gd name="T13" fmla="*/ 0 h 302"/>
              <a:gd name="T14" fmla="*/ 0 60000 65536"/>
              <a:gd name="T15" fmla="*/ 0 60000 65536"/>
              <a:gd name="T16" fmla="*/ 0 60000 65536"/>
              <a:gd name="T17" fmla="*/ 0 60000 65536"/>
              <a:gd name="T18" fmla="*/ 0 60000 65536"/>
              <a:gd name="T19" fmla="*/ 0 60000 65536"/>
              <a:gd name="T20" fmla="*/ 0 60000 65536"/>
              <a:gd name="T21" fmla="*/ 0 w 4083"/>
              <a:gd name="T22" fmla="*/ 0 h 302"/>
              <a:gd name="T23" fmla="*/ 4083 w 4083"/>
              <a:gd name="T24" fmla="*/ 302 h 3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3" h="302">
                <a:moveTo>
                  <a:pt x="0" y="283"/>
                </a:moveTo>
                <a:cubicBezTo>
                  <a:pt x="179" y="292"/>
                  <a:pt x="359" y="302"/>
                  <a:pt x="567" y="283"/>
                </a:cubicBezTo>
                <a:cubicBezTo>
                  <a:pt x="775" y="264"/>
                  <a:pt x="1021" y="198"/>
                  <a:pt x="1248" y="170"/>
                </a:cubicBezTo>
                <a:cubicBezTo>
                  <a:pt x="1475" y="142"/>
                  <a:pt x="1711" y="113"/>
                  <a:pt x="1928" y="113"/>
                </a:cubicBezTo>
                <a:cubicBezTo>
                  <a:pt x="2145" y="113"/>
                  <a:pt x="2278" y="170"/>
                  <a:pt x="2552" y="170"/>
                </a:cubicBezTo>
                <a:cubicBezTo>
                  <a:pt x="2826" y="170"/>
                  <a:pt x="3317" y="141"/>
                  <a:pt x="3572" y="113"/>
                </a:cubicBezTo>
                <a:cubicBezTo>
                  <a:pt x="3827" y="85"/>
                  <a:pt x="3955" y="42"/>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4" name="Freeform 30"/>
          <p:cNvSpPr>
            <a:spLocks/>
          </p:cNvSpPr>
          <p:nvPr/>
        </p:nvSpPr>
        <p:spPr bwMode="auto">
          <a:xfrm>
            <a:off x="690563" y="3962400"/>
            <a:ext cx="6661150" cy="368300"/>
          </a:xfrm>
          <a:custGeom>
            <a:avLst/>
            <a:gdLst>
              <a:gd name="T0" fmla="*/ 0 w 4196"/>
              <a:gd name="T1" fmla="*/ 2147483647 h 227"/>
              <a:gd name="T2" fmla="*/ 2147483647 w 4196"/>
              <a:gd name="T3" fmla="*/ 2147483647 h 227"/>
              <a:gd name="T4" fmla="*/ 2147483647 w 4196"/>
              <a:gd name="T5" fmla="*/ 0 h 227"/>
              <a:gd name="T6" fmla="*/ 2147483647 w 4196"/>
              <a:gd name="T7" fmla="*/ 2147483647 h 227"/>
              <a:gd name="T8" fmla="*/ 2147483647 w 4196"/>
              <a:gd name="T9" fmla="*/ 2147483647 h 227"/>
              <a:gd name="T10" fmla="*/ 0 60000 65536"/>
              <a:gd name="T11" fmla="*/ 0 60000 65536"/>
              <a:gd name="T12" fmla="*/ 0 60000 65536"/>
              <a:gd name="T13" fmla="*/ 0 60000 65536"/>
              <a:gd name="T14" fmla="*/ 0 60000 65536"/>
              <a:gd name="T15" fmla="*/ 0 w 4196"/>
              <a:gd name="T16" fmla="*/ 0 h 227"/>
              <a:gd name="T17" fmla="*/ 4196 w 4196"/>
              <a:gd name="T18" fmla="*/ 227 h 227"/>
            </a:gdLst>
            <a:ahLst/>
            <a:cxnLst>
              <a:cxn ang="T10">
                <a:pos x="T0" y="T1"/>
              </a:cxn>
              <a:cxn ang="T11">
                <a:pos x="T2" y="T3"/>
              </a:cxn>
              <a:cxn ang="T12">
                <a:pos x="T4" y="T5"/>
              </a:cxn>
              <a:cxn ang="T13">
                <a:pos x="T6" y="T7"/>
              </a:cxn>
              <a:cxn ang="T14">
                <a:pos x="T8" y="T9"/>
              </a:cxn>
            </a:cxnLst>
            <a:rect l="T15" t="T16" r="T17" b="T18"/>
            <a:pathLst>
              <a:path w="4196" h="227">
                <a:moveTo>
                  <a:pt x="0" y="227"/>
                </a:moveTo>
                <a:cubicBezTo>
                  <a:pt x="435" y="189"/>
                  <a:pt x="870" y="152"/>
                  <a:pt x="1191" y="114"/>
                </a:cubicBezTo>
                <a:cubicBezTo>
                  <a:pt x="1512" y="76"/>
                  <a:pt x="1626" y="0"/>
                  <a:pt x="1928" y="0"/>
                </a:cubicBezTo>
                <a:cubicBezTo>
                  <a:pt x="2230" y="0"/>
                  <a:pt x="2627" y="76"/>
                  <a:pt x="3005" y="114"/>
                </a:cubicBezTo>
                <a:cubicBezTo>
                  <a:pt x="3383" y="152"/>
                  <a:pt x="3789" y="189"/>
                  <a:pt x="4196" y="227"/>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5" name="Freeform 27"/>
          <p:cNvSpPr>
            <a:spLocks/>
          </p:cNvSpPr>
          <p:nvPr/>
        </p:nvSpPr>
        <p:spPr bwMode="auto">
          <a:xfrm>
            <a:off x="781050" y="3778250"/>
            <a:ext cx="6030913" cy="1597025"/>
          </a:xfrm>
          <a:custGeom>
            <a:avLst/>
            <a:gdLst>
              <a:gd name="T0" fmla="*/ 0 w 3799"/>
              <a:gd name="T1" fmla="*/ 2147483647 h 983"/>
              <a:gd name="T2" fmla="*/ 2147483647 w 3799"/>
              <a:gd name="T3" fmla="*/ 2147483647 h 983"/>
              <a:gd name="T4" fmla="*/ 2147483647 w 3799"/>
              <a:gd name="T5" fmla="*/ 2147483647 h 983"/>
              <a:gd name="T6" fmla="*/ 2147483647 w 3799"/>
              <a:gd name="T7" fmla="*/ 2147483647 h 983"/>
              <a:gd name="T8" fmla="*/ 2147483647 w 3799"/>
              <a:gd name="T9" fmla="*/ 2147483647 h 983"/>
              <a:gd name="T10" fmla="*/ 2147483647 w 3799"/>
              <a:gd name="T11" fmla="*/ 2147483647 h 983"/>
              <a:gd name="T12" fmla="*/ 0 60000 65536"/>
              <a:gd name="T13" fmla="*/ 0 60000 65536"/>
              <a:gd name="T14" fmla="*/ 0 60000 65536"/>
              <a:gd name="T15" fmla="*/ 0 60000 65536"/>
              <a:gd name="T16" fmla="*/ 0 60000 65536"/>
              <a:gd name="T17" fmla="*/ 0 60000 65536"/>
              <a:gd name="T18" fmla="*/ 0 w 3799"/>
              <a:gd name="T19" fmla="*/ 0 h 983"/>
              <a:gd name="T20" fmla="*/ 3799 w 3799"/>
              <a:gd name="T21" fmla="*/ 983 h 983"/>
            </a:gdLst>
            <a:ahLst/>
            <a:cxnLst>
              <a:cxn ang="T12">
                <a:pos x="T0" y="T1"/>
              </a:cxn>
              <a:cxn ang="T13">
                <a:pos x="T2" y="T3"/>
              </a:cxn>
              <a:cxn ang="T14">
                <a:pos x="T4" y="T5"/>
              </a:cxn>
              <a:cxn ang="T15">
                <a:pos x="T6" y="T7"/>
              </a:cxn>
              <a:cxn ang="T16">
                <a:pos x="T8" y="T9"/>
              </a:cxn>
              <a:cxn ang="T17">
                <a:pos x="T10" y="T11"/>
              </a:cxn>
            </a:cxnLst>
            <a:rect l="T18" t="T19" r="T20" b="T21"/>
            <a:pathLst>
              <a:path w="3799" h="983">
                <a:moveTo>
                  <a:pt x="0" y="359"/>
                </a:moveTo>
                <a:cubicBezTo>
                  <a:pt x="321" y="325"/>
                  <a:pt x="642" y="292"/>
                  <a:pt x="907" y="245"/>
                </a:cubicBezTo>
                <a:cubicBezTo>
                  <a:pt x="1172" y="198"/>
                  <a:pt x="1380" y="113"/>
                  <a:pt x="1588" y="75"/>
                </a:cubicBezTo>
                <a:cubicBezTo>
                  <a:pt x="1796" y="37"/>
                  <a:pt x="1966" y="0"/>
                  <a:pt x="2155" y="19"/>
                </a:cubicBezTo>
                <a:cubicBezTo>
                  <a:pt x="2344" y="38"/>
                  <a:pt x="2448" y="28"/>
                  <a:pt x="2722" y="189"/>
                </a:cubicBezTo>
                <a:cubicBezTo>
                  <a:pt x="2996" y="350"/>
                  <a:pt x="3397" y="666"/>
                  <a:pt x="3799" y="983"/>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6" name="Oval 7"/>
          <p:cNvSpPr>
            <a:spLocks noChangeArrowheads="1"/>
          </p:cNvSpPr>
          <p:nvPr/>
        </p:nvSpPr>
        <p:spPr bwMode="auto">
          <a:xfrm>
            <a:off x="509588" y="3962400"/>
            <a:ext cx="541337" cy="554038"/>
          </a:xfrm>
          <a:prstGeom prst="ellipse">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
        <p:nvSpPr>
          <p:cNvPr id="17" name="Line 9"/>
          <p:cNvSpPr>
            <a:spLocks noChangeShapeType="1"/>
          </p:cNvSpPr>
          <p:nvPr/>
        </p:nvSpPr>
        <p:spPr bwMode="auto">
          <a:xfrm>
            <a:off x="827088" y="6396038"/>
            <a:ext cx="6521450" cy="0"/>
          </a:xfrm>
          <a:prstGeom prst="line">
            <a:avLst/>
          </a:prstGeom>
          <a:noFill/>
          <a:ln w="57150">
            <a:solidFill>
              <a:schemeClr val="accent6"/>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es-ES"/>
          </a:p>
        </p:txBody>
      </p:sp>
      <p:sp>
        <p:nvSpPr>
          <p:cNvPr id="18" name="Text Box 10"/>
          <p:cNvSpPr txBox="1">
            <a:spLocks noChangeArrowheads="1"/>
          </p:cNvSpPr>
          <p:nvPr/>
        </p:nvSpPr>
        <p:spPr bwMode="auto">
          <a:xfrm>
            <a:off x="827088" y="6419544"/>
            <a:ext cx="720725" cy="409575"/>
          </a:xfrm>
          <a:prstGeom prst="rect">
            <a:avLst/>
          </a:prstGeom>
          <a:noFill/>
          <a:ln>
            <a:noFill/>
          </a:ln>
          <a:effectLst/>
          <a:extLst/>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eaLnBrk="0" hangingPunct="0">
              <a:spcBef>
                <a:spcPct val="50000"/>
              </a:spcBef>
              <a:defRPr/>
            </a:pPr>
            <a:r>
              <a:rPr lang="en-GB" sz="2000" b="1" dirty="0">
                <a:solidFill>
                  <a:schemeClr val="accent2"/>
                </a:solidFill>
                <a:latin typeface="+mn-lt"/>
              </a:rPr>
              <a:t>time</a:t>
            </a:r>
          </a:p>
        </p:txBody>
      </p:sp>
      <p:grpSp>
        <p:nvGrpSpPr>
          <p:cNvPr id="19" name="Gruppo 86"/>
          <p:cNvGrpSpPr>
            <a:grpSpLocks/>
          </p:cNvGrpSpPr>
          <p:nvPr/>
        </p:nvGrpSpPr>
        <p:grpSpPr bwMode="auto">
          <a:xfrm>
            <a:off x="2549525" y="2025650"/>
            <a:ext cx="6486525" cy="4132263"/>
            <a:chOff x="2549932" y="1979612"/>
            <a:chExt cx="6486118" cy="4037013"/>
          </a:xfrm>
        </p:grpSpPr>
        <p:sp>
          <p:nvSpPr>
            <p:cNvPr id="20" name="Freeform 14"/>
            <p:cNvSpPr>
              <a:spLocks/>
            </p:cNvSpPr>
            <p:nvPr/>
          </p:nvSpPr>
          <p:spPr bwMode="auto">
            <a:xfrm>
              <a:off x="4419600" y="1979612"/>
              <a:ext cx="4616450" cy="4037013"/>
            </a:xfrm>
            <a:custGeom>
              <a:avLst/>
              <a:gdLst>
                <a:gd name="T0" fmla="*/ 2147483647 w 994"/>
                <a:gd name="T1" fmla="*/ 2147483647 h 1535"/>
                <a:gd name="T2" fmla="*/ 2147483647 w 994"/>
                <a:gd name="T3" fmla="*/ 0 h 1535"/>
                <a:gd name="T4" fmla="*/ 2147483647 w 994"/>
                <a:gd name="T5" fmla="*/ 2147483647 h 1535"/>
                <a:gd name="T6" fmla="*/ 2147483647 w 994"/>
                <a:gd name="T7" fmla="*/ 2147483647 h 1535"/>
                <a:gd name="T8" fmla="*/ 2147483647 w 994"/>
                <a:gd name="T9" fmla="*/ 2147483647 h 1535"/>
                <a:gd name="T10" fmla="*/ 2147483647 w 994"/>
                <a:gd name="T11" fmla="*/ 2147483647 h 1535"/>
                <a:gd name="T12" fmla="*/ 2147483647 w 994"/>
                <a:gd name="T13" fmla="*/ 2147483647 h 1535"/>
                <a:gd name="T14" fmla="*/ 2147483647 w 994"/>
                <a:gd name="T15" fmla="*/ 2147483647 h 1535"/>
                <a:gd name="T16" fmla="*/ 2147483647 w 994"/>
                <a:gd name="T17" fmla="*/ 2147483647 h 1535"/>
                <a:gd name="T18" fmla="*/ 2147483647 w 994"/>
                <a:gd name="T19" fmla="*/ 2147483647 h 1535"/>
                <a:gd name="T20" fmla="*/ 2147483647 w 994"/>
                <a:gd name="T21" fmla="*/ 2147483647 h 1535"/>
                <a:gd name="T22" fmla="*/ 2147483647 w 994"/>
                <a:gd name="T23" fmla="*/ 2147483647 h 1535"/>
                <a:gd name="T24" fmla="*/ 2147483647 w 994"/>
                <a:gd name="T25" fmla="*/ 2147483647 h 1535"/>
                <a:gd name="T26" fmla="*/ 2147483647 w 994"/>
                <a:gd name="T27" fmla="*/ 2147483647 h 1535"/>
                <a:gd name="T28" fmla="*/ 2147483647 w 994"/>
                <a:gd name="T29" fmla="*/ 2147483647 h 1535"/>
                <a:gd name="T30" fmla="*/ 2147483647 w 994"/>
                <a:gd name="T31" fmla="*/ 2147483647 h 1535"/>
                <a:gd name="T32" fmla="*/ 2147483647 w 994"/>
                <a:gd name="T33" fmla="*/ 2147483647 h 1535"/>
                <a:gd name="T34" fmla="*/ 0 w 994"/>
                <a:gd name="T35" fmla="*/ 2147483647 h 1535"/>
                <a:gd name="T36" fmla="*/ 2147483647 w 994"/>
                <a:gd name="T37" fmla="*/ 2147483647 h 1535"/>
                <a:gd name="T38" fmla="*/ 2147483647 w 994"/>
                <a:gd name="T39" fmla="*/ 2147483647 h 1535"/>
                <a:gd name="T40" fmla="*/ 2147483647 w 994"/>
                <a:gd name="T41" fmla="*/ 2147483647 h 1535"/>
                <a:gd name="T42" fmla="*/ 2147483647 w 994"/>
                <a:gd name="T43" fmla="*/ 2147483647 h 1535"/>
                <a:gd name="T44" fmla="*/ 2147483647 w 994"/>
                <a:gd name="T45" fmla="*/ 2147483647 h 1535"/>
                <a:gd name="T46" fmla="*/ 2147483647 w 994"/>
                <a:gd name="T47" fmla="*/ 2147483647 h 1535"/>
                <a:gd name="T48" fmla="*/ 2147483647 w 994"/>
                <a:gd name="T49" fmla="*/ 2147483647 h 1535"/>
                <a:gd name="T50" fmla="*/ 2147483647 w 994"/>
                <a:gd name="T51" fmla="*/ 2147483647 h 15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94"/>
                <a:gd name="T79" fmla="*/ 0 h 1535"/>
                <a:gd name="T80" fmla="*/ 994 w 994"/>
                <a:gd name="T81" fmla="*/ 1535 h 15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94" h="1535">
                  <a:moveTo>
                    <a:pt x="394" y="12"/>
                  </a:moveTo>
                  <a:lnTo>
                    <a:pt x="506" y="0"/>
                  </a:lnTo>
                  <a:lnTo>
                    <a:pt x="664" y="47"/>
                  </a:lnTo>
                  <a:lnTo>
                    <a:pt x="782" y="53"/>
                  </a:lnTo>
                  <a:lnTo>
                    <a:pt x="906" y="135"/>
                  </a:lnTo>
                  <a:lnTo>
                    <a:pt x="994" y="235"/>
                  </a:lnTo>
                  <a:lnTo>
                    <a:pt x="964" y="423"/>
                  </a:lnTo>
                  <a:lnTo>
                    <a:pt x="894" y="535"/>
                  </a:lnTo>
                  <a:lnTo>
                    <a:pt x="876" y="776"/>
                  </a:lnTo>
                  <a:lnTo>
                    <a:pt x="917" y="953"/>
                  </a:lnTo>
                  <a:lnTo>
                    <a:pt x="876" y="1135"/>
                  </a:lnTo>
                  <a:lnTo>
                    <a:pt x="788" y="1282"/>
                  </a:lnTo>
                  <a:lnTo>
                    <a:pt x="712" y="1400"/>
                  </a:lnTo>
                  <a:lnTo>
                    <a:pt x="600" y="1518"/>
                  </a:lnTo>
                  <a:lnTo>
                    <a:pt x="411" y="1535"/>
                  </a:lnTo>
                  <a:lnTo>
                    <a:pt x="211" y="1488"/>
                  </a:lnTo>
                  <a:lnTo>
                    <a:pt x="64" y="1382"/>
                  </a:lnTo>
                  <a:lnTo>
                    <a:pt x="0" y="1147"/>
                  </a:lnTo>
                  <a:lnTo>
                    <a:pt x="64" y="923"/>
                  </a:lnTo>
                  <a:lnTo>
                    <a:pt x="200" y="741"/>
                  </a:lnTo>
                  <a:lnTo>
                    <a:pt x="300" y="582"/>
                  </a:lnTo>
                  <a:lnTo>
                    <a:pt x="382" y="459"/>
                  </a:lnTo>
                  <a:lnTo>
                    <a:pt x="406" y="312"/>
                  </a:lnTo>
                  <a:lnTo>
                    <a:pt x="347" y="188"/>
                  </a:lnTo>
                  <a:lnTo>
                    <a:pt x="306" y="70"/>
                  </a:lnTo>
                  <a:lnTo>
                    <a:pt x="394" y="12"/>
                  </a:lnTo>
                  <a:close/>
                </a:path>
              </a:pathLst>
            </a:custGeom>
            <a:noFill/>
            <a:ln w="254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grpSp>
          <p:nvGrpSpPr>
            <p:cNvPr id="21" name="Gruppo 78"/>
            <p:cNvGrpSpPr>
              <a:grpSpLocks/>
            </p:cNvGrpSpPr>
            <p:nvPr/>
          </p:nvGrpSpPr>
          <p:grpSpPr bwMode="auto">
            <a:xfrm>
              <a:off x="2549932" y="4757586"/>
              <a:ext cx="1869668" cy="390828"/>
              <a:chOff x="2549932" y="4757586"/>
              <a:chExt cx="1869668" cy="390828"/>
            </a:xfrm>
          </p:grpSpPr>
          <p:sp>
            <p:nvSpPr>
              <p:cNvPr id="22" name="Rectangle 15"/>
              <p:cNvSpPr>
                <a:spLocks noChangeArrowheads="1"/>
              </p:cNvSpPr>
              <p:nvPr/>
            </p:nvSpPr>
            <p:spPr bwMode="auto">
              <a:xfrm>
                <a:off x="2549932" y="4757586"/>
                <a:ext cx="1527080" cy="390828"/>
              </a:xfrm>
              <a:prstGeom prst="rect">
                <a:avLst/>
              </a:prstGeom>
              <a:noFill/>
              <a:ln>
                <a:noFill/>
              </a:ln>
              <a:effectLst/>
              <a:extLst/>
            </p:spPr>
            <p:txBody>
              <a:bodyPr wrap="non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a:solidFill>
                      <a:schemeClr val="bg1">
                        <a:lumMod val="75000"/>
                        <a:lumOff val="25000"/>
                      </a:schemeClr>
                    </a:solidFill>
                    <a:latin typeface="+mn-lt"/>
                  </a:rPr>
                  <a:t>Climatology</a:t>
                </a:r>
              </a:p>
            </p:txBody>
          </p:sp>
          <p:sp>
            <p:nvSpPr>
              <p:cNvPr id="23" name="Line 16"/>
              <p:cNvSpPr>
                <a:spLocks noChangeShapeType="1"/>
              </p:cNvSpPr>
              <p:nvPr/>
            </p:nvSpPr>
            <p:spPr bwMode="auto">
              <a:xfrm flipV="1">
                <a:off x="4114800" y="4876800"/>
                <a:ext cx="304800" cy="7620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grpSp>
      </p:grpSp>
      <p:grpSp>
        <p:nvGrpSpPr>
          <p:cNvPr id="28" name="Gruppo 79"/>
          <p:cNvGrpSpPr>
            <a:grpSpLocks/>
          </p:cNvGrpSpPr>
          <p:nvPr/>
        </p:nvGrpSpPr>
        <p:grpSpPr bwMode="auto">
          <a:xfrm>
            <a:off x="76200" y="2160588"/>
            <a:ext cx="5791200" cy="1747838"/>
            <a:chOff x="76200" y="2111514"/>
            <a:chExt cx="5791200" cy="1706424"/>
          </a:xfrm>
        </p:grpSpPr>
        <p:sp>
          <p:nvSpPr>
            <p:cNvPr id="32" name="Line 18"/>
            <p:cNvSpPr>
              <a:spLocks noChangeShapeType="1"/>
            </p:cNvSpPr>
            <p:nvPr/>
          </p:nvSpPr>
          <p:spPr bwMode="auto">
            <a:xfrm>
              <a:off x="750888" y="3089479"/>
              <a:ext cx="4762" cy="72845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30" name="Line 13"/>
            <p:cNvSpPr>
              <a:spLocks noChangeShapeType="1"/>
            </p:cNvSpPr>
            <p:nvPr/>
          </p:nvSpPr>
          <p:spPr bwMode="auto">
            <a:xfrm>
              <a:off x="5486400" y="2667000"/>
              <a:ext cx="381000" cy="68579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29" name="Text Box 12"/>
            <p:cNvSpPr txBox="1">
              <a:spLocks noChangeArrowheads="1"/>
            </p:cNvSpPr>
            <p:nvPr/>
          </p:nvSpPr>
          <p:spPr bwMode="auto">
            <a:xfrm>
              <a:off x="3810000" y="2111514"/>
              <a:ext cx="1843088" cy="6310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the forecast</a:t>
              </a:r>
            </a:p>
          </p:txBody>
        </p:sp>
        <p:sp>
          <p:nvSpPr>
            <p:cNvPr id="31" name="Text Box 17"/>
            <p:cNvSpPr txBox="1">
              <a:spLocks noChangeArrowheads="1"/>
            </p:cNvSpPr>
            <p:nvPr/>
          </p:nvSpPr>
          <p:spPr bwMode="auto">
            <a:xfrm>
              <a:off x="76200" y="2514484"/>
              <a:ext cx="2057400" cy="631017"/>
            </a:xfrm>
            <a:prstGeom prst="rect">
              <a:avLst/>
            </a:prstGeom>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Initial Conditions</a:t>
              </a:r>
            </a:p>
          </p:txBody>
        </p:sp>
      </p:grpSp>
      <p:grpSp>
        <p:nvGrpSpPr>
          <p:cNvPr id="33" name="Gruppo 75"/>
          <p:cNvGrpSpPr>
            <a:grpSpLocks/>
          </p:cNvGrpSpPr>
          <p:nvPr/>
        </p:nvGrpSpPr>
        <p:grpSpPr bwMode="auto">
          <a:xfrm>
            <a:off x="762000" y="1085859"/>
            <a:ext cx="8037513" cy="3149591"/>
            <a:chOff x="762000" y="1061320"/>
            <a:chExt cx="8037514" cy="3075705"/>
          </a:xfrm>
        </p:grpSpPr>
        <p:sp>
          <p:nvSpPr>
            <p:cNvPr id="34" name="Text Box 19"/>
            <p:cNvSpPr txBox="1">
              <a:spLocks noChangeArrowheads="1"/>
            </p:cNvSpPr>
            <p:nvPr/>
          </p:nvSpPr>
          <p:spPr bwMode="auto">
            <a:xfrm>
              <a:off x="6846888" y="2895600"/>
              <a:ext cx="304800" cy="457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spcBef>
                  <a:spcPct val="50000"/>
                </a:spcBef>
              </a:pPr>
              <a:r>
                <a:rPr lang="en-GB" altLang="es-ES" sz="2400" b="1" dirty="0">
                  <a:solidFill>
                    <a:srgbClr val="FF6600"/>
                  </a:solidFill>
                  <a:latin typeface="Stone Sans ITC TT"/>
                </a:rPr>
                <a:t>X</a:t>
              </a:r>
            </a:p>
          </p:txBody>
        </p:sp>
        <p:sp>
          <p:nvSpPr>
            <p:cNvPr id="35" name="Text Box 20"/>
            <p:cNvSpPr txBox="1">
              <a:spLocks noChangeArrowheads="1"/>
            </p:cNvSpPr>
            <p:nvPr/>
          </p:nvSpPr>
          <p:spPr bwMode="auto">
            <a:xfrm>
              <a:off x="5903914" y="1061320"/>
              <a:ext cx="2895600" cy="631169"/>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Deterministic Forecast (ensemble mean) </a:t>
              </a:r>
            </a:p>
          </p:txBody>
        </p:sp>
        <p:sp>
          <p:nvSpPr>
            <p:cNvPr id="36" name="Line 21"/>
            <p:cNvSpPr>
              <a:spLocks noChangeShapeType="1"/>
            </p:cNvSpPr>
            <p:nvPr/>
          </p:nvSpPr>
          <p:spPr bwMode="auto">
            <a:xfrm flipH="1">
              <a:off x="7075488" y="1752600"/>
              <a:ext cx="533400" cy="1219200"/>
            </a:xfrm>
            <a:prstGeom prst="line">
              <a:avLst/>
            </a:prstGeom>
            <a:noFill/>
            <a:ln w="25400">
              <a:solidFill>
                <a:srgbClr val="000000"/>
              </a:solidFill>
              <a:round/>
              <a:headEnd/>
              <a:tailEnd type="triangle" w="lg" len="med"/>
            </a:ln>
            <a:extLst>
              <a:ext uri="{909E8E84-426E-40DD-AFC4-6F175D3DCCD1}">
                <a14:hiddenFill xmlns:a14="http://schemas.microsoft.com/office/drawing/2010/main">
                  <a:noFill/>
                </a14:hiddenFill>
              </a:ext>
            </a:extLst>
          </p:spPr>
          <p:txBody>
            <a:bodyPr wrap="none" anchor="ctr"/>
            <a:lstStyle/>
            <a:p>
              <a:endParaRPr lang="es-ES"/>
            </a:p>
          </p:txBody>
        </p:sp>
        <p:sp>
          <p:nvSpPr>
            <p:cNvPr id="37" name="Freeform 11"/>
            <p:cNvSpPr>
              <a:spLocks/>
            </p:cNvSpPr>
            <p:nvPr/>
          </p:nvSpPr>
          <p:spPr bwMode="auto">
            <a:xfrm>
              <a:off x="762000" y="3122612"/>
              <a:ext cx="6237288" cy="1014413"/>
            </a:xfrm>
            <a:custGeom>
              <a:avLst/>
              <a:gdLst>
                <a:gd name="T0" fmla="*/ 0 w 3947"/>
                <a:gd name="T1" fmla="*/ 2147483647 h 618"/>
                <a:gd name="T2" fmla="*/ 2147483647 w 3947"/>
                <a:gd name="T3" fmla="*/ 2147483647 h 618"/>
                <a:gd name="T4" fmla="*/ 2147483647 w 3947"/>
                <a:gd name="T5" fmla="*/ 2147483647 h 618"/>
                <a:gd name="T6" fmla="*/ 2147483647 w 3947"/>
                <a:gd name="T7" fmla="*/ 2147483647 h 618"/>
                <a:gd name="T8" fmla="*/ 2147483647 w 3947"/>
                <a:gd name="T9" fmla="*/ 2147483647 h 618"/>
                <a:gd name="T10" fmla="*/ 2147483647 w 3947"/>
                <a:gd name="T11" fmla="*/ 2147483647 h 618"/>
                <a:gd name="T12" fmla="*/ 2147483647 w 3947"/>
                <a:gd name="T13" fmla="*/ 2147483647 h 618"/>
                <a:gd name="T14" fmla="*/ 2147483647 w 3947"/>
                <a:gd name="T15" fmla="*/ 2147483647 h 618"/>
                <a:gd name="T16" fmla="*/ 2147483647 w 3947"/>
                <a:gd name="T17" fmla="*/ 2147483647 h 618"/>
                <a:gd name="T18" fmla="*/ 2147483647 w 3947"/>
                <a:gd name="T19" fmla="*/ 2147483647 h 618"/>
                <a:gd name="T20" fmla="*/ 2147483647 w 3947"/>
                <a:gd name="T21" fmla="*/ 2147483647 h 618"/>
                <a:gd name="T22" fmla="*/ 2147483647 w 3947"/>
                <a:gd name="T23" fmla="*/ 2147483647 h 618"/>
                <a:gd name="T24" fmla="*/ 2147483647 w 3947"/>
                <a:gd name="T25" fmla="*/ 2147483647 h 618"/>
                <a:gd name="T26" fmla="*/ 2147483647 w 3947"/>
                <a:gd name="T27" fmla="*/ 0 h 6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47"/>
                <a:gd name="T43" fmla="*/ 0 h 618"/>
                <a:gd name="T44" fmla="*/ 3947 w 3947"/>
                <a:gd name="T45" fmla="*/ 618 h 6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47" h="618">
                  <a:moveTo>
                    <a:pt x="0" y="618"/>
                  </a:moveTo>
                  <a:cubicBezTo>
                    <a:pt x="60" y="612"/>
                    <a:pt x="120" y="607"/>
                    <a:pt x="171" y="606"/>
                  </a:cubicBezTo>
                  <a:cubicBezTo>
                    <a:pt x="222" y="605"/>
                    <a:pt x="227" y="614"/>
                    <a:pt x="306" y="612"/>
                  </a:cubicBezTo>
                  <a:cubicBezTo>
                    <a:pt x="385" y="610"/>
                    <a:pt x="548" y="603"/>
                    <a:pt x="647" y="594"/>
                  </a:cubicBezTo>
                  <a:cubicBezTo>
                    <a:pt x="746" y="585"/>
                    <a:pt x="800" y="574"/>
                    <a:pt x="900" y="559"/>
                  </a:cubicBezTo>
                  <a:cubicBezTo>
                    <a:pt x="1000" y="544"/>
                    <a:pt x="1124" y="532"/>
                    <a:pt x="1247" y="506"/>
                  </a:cubicBezTo>
                  <a:cubicBezTo>
                    <a:pt x="1370" y="480"/>
                    <a:pt x="1514" y="421"/>
                    <a:pt x="1641" y="400"/>
                  </a:cubicBezTo>
                  <a:cubicBezTo>
                    <a:pt x="1768" y="379"/>
                    <a:pt x="1899" y="379"/>
                    <a:pt x="2012" y="377"/>
                  </a:cubicBezTo>
                  <a:cubicBezTo>
                    <a:pt x="2125" y="375"/>
                    <a:pt x="2224" y="377"/>
                    <a:pt x="2318" y="388"/>
                  </a:cubicBezTo>
                  <a:cubicBezTo>
                    <a:pt x="2412" y="399"/>
                    <a:pt x="2471" y="440"/>
                    <a:pt x="2577" y="441"/>
                  </a:cubicBezTo>
                  <a:cubicBezTo>
                    <a:pt x="2683" y="442"/>
                    <a:pt x="2814" y="424"/>
                    <a:pt x="2953" y="394"/>
                  </a:cubicBezTo>
                  <a:cubicBezTo>
                    <a:pt x="3092" y="364"/>
                    <a:pt x="3291" y="308"/>
                    <a:pt x="3412" y="259"/>
                  </a:cubicBezTo>
                  <a:cubicBezTo>
                    <a:pt x="3533" y="210"/>
                    <a:pt x="3588" y="143"/>
                    <a:pt x="3677" y="100"/>
                  </a:cubicBezTo>
                  <a:cubicBezTo>
                    <a:pt x="3766" y="57"/>
                    <a:pt x="3902" y="18"/>
                    <a:pt x="3947" y="0"/>
                  </a:cubicBezTo>
                </a:path>
              </a:pathLst>
            </a:custGeom>
            <a:noFill/>
            <a:ln w="38100">
              <a:solidFill>
                <a:srgbClr val="FF6600"/>
              </a:solidFill>
              <a:round/>
              <a:headEnd/>
              <a:tailEnd/>
            </a:ln>
          </p:spPr>
          <p:txBody>
            <a:bodyPr wrap="none" anchor="ctr"/>
            <a:lstStyle/>
            <a:p>
              <a:endParaRPr lang="es-ES"/>
            </a:p>
          </p:txBody>
        </p:sp>
      </p:grpSp>
      <p:sp>
        <p:nvSpPr>
          <p:cNvPr id="38" name="Text Box 22"/>
          <p:cNvSpPr txBox="1">
            <a:spLocks noChangeArrowheads="1"/>
          </p:cNvSpPr>
          <p:nvPr/>
        </p:nvSpPr>
        <p:spPr bwMode="auto">
          <a:xfrm>
            <a:off x="-36512" y="5126038"/>
            <a:ext cx="1683296" cy="707886"/>
          </a:xfrm>
          <a:prstGeom prst="rect">
            <a:avLst/>
          </a:prstGeom>
          <a:noFill/>
          <a:ln>
            <a:noFill/>
          </a:ln>
          <a:effectLst/>
          <a:extLst/>
        </p:spPr>
        <p:txBody>
          <a:bodyPr wrap="squar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smtClean="0">
                <a:solidFill>
                  <a:srgbClr val="404040"/>
                </a:solidFill>
                <a:latin typeface="+mn-lt"/>
              </a:rPr>
              <a:t>Initial conditions</a:t>
            </a:r>
            <a:endParaRPr lang="en-GB" sz="2000" dirty="0">
              <a:solidFill>
                <a:srgbClr val="404040"/>
              </a:solidFill>
              <a:latin typeface="+mn-lt"/>
            </a:endParaRPr>
          </a:p>
        </p:txBody>
      </p:sp>
      <p:sp>
        <p:nvSpPr>
          <p:cNvPr id="39" name="Line 23"/>
          <p:cNvSpPr>
            <a:spLocks noChangeShapeType="1"/>
          </p:cNvSpPr>
          <p:nvPr/>
        </p:nvSpPr>
        <p:spPr bwMode="auto">
          <a:xfrm flipH="1" flipV="1">
            <a:off x="750888" y="4365625"/>
            <a:ext cx="76200" cy="78105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0" name="Freeform 24"/>
          <p:cNvSpPr>
            <a:spLocks/>
          </p:cNvSpPr>
          <p:nvPr/>
        </p:nvSpPr>
        <p:spPr bwMode="auto">
          <a:xfrm>
            <a:off x="690563" y="3654425"/>
            <a:ext cx="6480175" cy="1138238"/>
          </a:xfrm>
          <a:custGeom>
            <a:avLst/>
            <a:gdLst>
              <a:gd name="T0" fmla="*/ 0 w 4082"/>
              <a:gd name="T1" fmla="*/ 2147483647 h 700"/>
              <a:gd name="T2" fmla="*/ 2147483647 w 4082"/>
              <a:gd name="T3" fmla="*/ 2147483647 h 700"/>
              <a:gd name="T4" fmla="*/ 2147483647 w 4082"/>
              <a:gd name="T5" fmla="*/ 2147483647 h 700"/>
              <a:gd name="T6" fmla="*/ 2147483647 w 4082"/>
              <a:gd name="T7" fmla="*/ 2147483647 h 700"/>
              <a:gd name="T8" fmla="*/ 2147483647 w 4082"/>
              <a:gd name="T9" fmla="*/ 2147483647 h 700"/>
              <a:gd name="T10" fmla="*/ 2147483647 w 4082"/>
              <a:gd name="T11" fmla="*/ 2147483647 h 700"/>
              <a:gd name="T12" fmla="*/ 2147483647 w 4082"/>
              <a:gd name="T13" fmla="*/ 2147483647 h 700"/>
              <a:gd name="T14" fmla="*/ 0 60000 65536"/>
              <a:gd name="T15" fmla="*/ 0 60000 65536"/>
              <a:gd name="T16" fmla="*/ 0 60000 65536"/>
              <a:gd name="T17" fmla="*/ 0 60000 65536"/>
              <a:gd name="T18" fmla="*/ 0 60000 65536"/>
              <a:gd name="T19" fmla="*/ 0 60000 65536"/>
              <a:gd name="T20" fmla="*/ 0 60000 65536"/>
              <a:gd name="T21" fmla="*/ 0 w 4082"/>
              <a:gd name="T22" fmla="*/ 0 h 700"/>
              <a:gd name="T23" fmla="*/ 4082 w 4082"/>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2" h="700">
                <a:moveTo>
                  <a:pt x="0" y="303"/>
                </a:moveTo>
                <a:cubicBezTo>
                  <a:pt x="94" y="312"/>
                  <a:pt x="189" y="322"/>
                  <a:pt x="397" y="303"/>
                </a:cubicBezTo>
                <a:cubicBezTo>
                  <a:pt x="605" y="284"/>
                  <a:pt x="945" y="236"/>
                  <a:pt x="1247" y="189"/>
                </a:cubicBezTo>
                <a:cubicBezTo>
                  <a:pt x="1549" y="142"/>
                  <a:pt x="1956" y="38"/>
                  <a:pt x="2211" y="19"/>
                </a:cubicBezTo>
                <a:cubicBezTo>
                  <a:pt x="2466" y="0"/>
                  <a:pt x="2532" y="19"/>
                  <a:pt x="2778" y="76"/>
                </a:cubicBezTo>
                <a:cubicBezTo>
                  <a:pt x="3024" y="133"/>
                  <a:pt x="3468" y="255"/>
                  <a:pt x="3685" y="359"/>
                </a:cubicBezTo>
                <a:cubicBezTo>
                  <a:pt x="3902" y="463"/>
                  <a:pt x="4016" y="643"/>
                  <a:pt x="4082" y="70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1" name="Freeform 34"/>
          <p:cNvSpPr>
            <a:spLocks/>
          </p:cNvSpPr>
          <p:nvPr/>
        </p:nvSpPr>
        <p:spPr bwMode="auto">
          <a:xfrm>
            <a:off x="869950" y="3576638"/>
            <a:ext cx="5491163" cy="569912"/>
          </a:xfrm>
          <a:custGeom>
            <a:avLst/>
            <a:gdLst>
              <a:gd name="T0" fmla="*/ 0 w 3459"/>
              <a:gd name="T1" fmla="*/ 2147483647 h 351"/>
              <a:gd name="T2" fmla="*/ 2147483647 w 3459"/>
              <a:gd name="T3" fmla="*/ 2147483647 h 351"/>
              <a:gd name="T4" fmla="*/ 2147483647 w 3459"/>
              <a:gd name="T5" fmla="*/ 2147483647 h 351"/>
              <a:gd name="T6" fmla="*/ 2147483647 w 3459"/>
              <a:gd name="T7" fmla="*/ 2147483647 h 351"/>
              <a:gd name="T8" fmla="*/ 0 60000 65536"/>
              <a:gd name="T9" fmla="*/ 0 60000 65536"/>
              <a:gd name="T10" fmla="*/ 0 60000 65536"/>
              <a:gd name="T11" fmla="*/ 0 60000 65536"/>
              <a:gd name="T12" fmla="*/ 0 w 3459"/>
              <a:gd name="T13" fmla="*/ 0 h 351"/>
              <a:gd name="T14" fmla="*/ 3459 w 3459"/>
              <a:gd name="T15" fmla="*/ 351 h 351"/>
            </a:gdLst>
            <a:ahLst/>
            <a:cxnLst>
              <a:cxn ang="T8">
                <a:pos x="T0" y="T1"/>
              </a:cxn>
              <a:cxn ang="T9">
                <a:pos x="T2" y="T3"/>
              </a:cxn>
              <a:cxn ang="T10">
                <a:pos x="T4" y="T5"/>
              </a:cxn>
              <a:cxn ang="T11">
                <a:pos x="T6" y="T7"/>
              </a:cxn>
            </a:cxnLst>
            <a:rect l="T12" t="T13" r="T14" b="T15"/>
            <a:pathLst>
              <a:path w="3459" h="351">
                <a:moveTo>
                  <a:pt x="0" y="351"/>
                </a:moveTo>
                <a:cubicBezTo>
                  <a:pt x="449" y="294"/>
                  <a:pt x="898" y="238"/>
                  <a:pt x="1304" y="181"/>
                </a:cubicBezTo>
                <a:cubicBezTo>
                  <a:pt x="1710" y="124"/>
                  <a:pt x="2079" y="20"/>
                  <a:pt x="2438" y="10"/>
                </a:cubicBezTo>
                <a:cubicBezTo>
                  <a:pt x="2797" y="0"/>
                  <a:pt x="3128" y="62"/>
                  <a:pt x="3459" y="1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2" name="CasellaDiTesto 71"/>
          <p:cNvSpPr txBox="1">
            <a:spLocks noChangeArrowheads="1"/>
          </p:cNvSpPr>
          <p:nvPr/>
        </p:nvSpPr>
        <p:spPr bwMode="auto">
          <a:xfrm>
            <a:off x="152400" y="1092200"/>
            <a:ext cx="4419600" cy="896938"/>
          </a:xfrm>
          <a:prstGeom prst="rect">
            <a:avLst/>
          </a:prstGeom>
          <a:noFill/>
          <a:ln w="9525">
            <a:noFill/>
            <a:miter lim="800000"/>
            <a:headEnd/>
            <a:tailEnd/>
          </a:ln>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defRPr/>
            </a:pPr>
            <a:r>
              <a:rPr lang="en-GB" sz="1700" dirty="0" smtClean="0">
                <a:solidFill>
                  <a:schemeClr val="accent3"/>
                </a:solidFill>
              </a:rPr>
              <a:t>Uncertainties on initial data could be large. To supply for this issue: ensemble technique with perturbed initial conditions.</a:t>
            </a:r>
            <a:endParaRPr lang="en-GB" sz="1700" dirty="0">
              <a:solidFill>
                <a:schemeClr val="accent3"/>
              </a:solidFill>
            </a:endParaRPr>
          </a:p>
        </p:txBody>
      </p:sp>
      <p:sp>
        <p:nvSpPr>
          <p:cNvPr id="43" name="CasellaDiTesto 72"/>
          <p:cNvSpPr txBox="1">
            <a:spLocks noChangeArrowheads="1"/>
          </p:cNvSpPr>
          <p:nvPr/>
        </p:nvSpPr>
        <p:spPr bwMode="auto">
          <a:xfrm>
            <a:off x="2987824" y="6642100"/>
            <a:ext cx="61561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it-IT" altLang="es-ES" sz="1600" dirty="0" smtClean="0">
                <a:solidFill>
                  <a:schemeClr val="accent2"/>
                </a:solidFill>
              </a:rPr>
              <a:t>Source: S.Gualdi readapted </a:t>
            </a:r>
            <a:r>
              <a:rPr lang="it-IT" altLang="es-ES" sz="1600" dirty="0">
                <a:solidFill>
                  <a:schemeClr val="accent2"/>
                </a:solidFill>
              </a:rPr>
              <a:t>from Trzaska </a:t>
            </a:r>
            <a:r>
              <a:rPr lang="it-IT" altLang="es-ES" sz="1200" dirty="0">
                <a:solidFill>
                  <a:schemeClr val="accent2"/>
                </a:solidFill>
              </a:rPr>
              <a:t>(http://portal.iri.columbia.edu) </a:t>
            </a:r>
          </a:p>
        </p:txBody>
      </p:sp>
      <p:grpSp>
        <p:nvGrpSpPr>
          <p:cNvPr id="44" name="Gruppo 85"/>
          <p:cNvGrpSpPr>
            <a:grpSpLocks/>
          </p:cNvGrpSpPr>
          <p:nvPr/>
        </p:nvGrpSpPr>
        <p:grpSpPr bwMode="auto">
          <a:xfrm>
            <a:off x="4076700" y="2184400"/>
            <a:ext cx="3879850" cy="3999131"/>
            <a:chOff x="4076700" y="2133600"/>
            <a:chExt cx="3879850" cy="3907872"/>
          </a:xfrm>
        </p:grpSpPr>
        <p:sp>
          <p:nvSpPr>
            <p:cNvPr id="49" name="Line 13"/>
            <p:cNvSpPr>
              <a:spLocks noChangeShapeType="1"/>
            </p:cNvSpPr>
            <p:nvPr/>
          </p:nvSpPr>
          <p:spPr bwMode="auto">
            <a:xfrm flipV="1">
              <a:off x="5562600" y="3962399"/>
              <a:ext cx="1143000" cy="15239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0" name="Line 13"/>
            <p:cNvSpPr>
              <a:spLocks noChangeShapeType="1"/>
            </p:cNvSpPr>
            <p:nvPr/>
          </p:nvSpPr>
          <p:spPr bwMode="auto">
            <a:xfrm flipV="1">
              <a:off x="5562600" y="2743199"/>
              <a:ext cx="1143000" cy="27431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5" name="Freeform 8"/>
            <p:cNvSpPr>
              <a:spLocks/>
            </p:cNvSpPr>
            <p:nvPr/>
          </p:nvSpPr>
          <p:spPr bwMode="auto">
            <a:xfrm>
              <a:off x="6400800" y="4495800"/>
              <a:ext cx="1555750" cy="12319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nvGrpSpPr>
            <p:cNvPr id="46" name="Gruppo 77"/>
            <p:cNvGrpSpPr>
              <a:grpSpLocks/>
            </p:cNvGrpSpPr>
            <p:nvPr/>
          </p:nvGrpSpPr>
          <p:grpSpPr bwMode="auto">
            <a:xfrm>
              <a:off x="4076700" y="5257798"/>
              <a:ext cx="2552700" cy="783674"/>
              <a:chOff x="4076700" y="5257798"/>
              <a:chExt cx="2552700" cy="783674"/>
            </a:xfrm>
          </p:grpSpPr>
          <p:sp>
            <p:nvSpPr>
              <p:cNvPr id="52" name="Line 13"/>
              <p:cNvSpPr>
                <a:spLocks noChangeShapeType="1"/>
              </p:cNvSpPr>
              <p:nvPr/>
            </p:nvSpPr>
            <p:spPr bwMode="auto">
              <a:xfrm flipV="1">
                <a:off x="5562600" y="5257798"/>
                <a:ext cx="1066800" cy="228601"/>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1" name="Text Box 20"/>
              <p:cNvSpPr txBox="1">
                <a:spLocks noChangeArrowheads="1"/>
              </p:cNvSpPr>
              <p:nvPr/>
            </p:nvSpPr>
            <p:spPr bwMode="auto">
              <a:xfrm>
                <a:off x="4076700" y="5409890"/>
                <a:ext cx="2476500" cy="631582"/>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Probabilistic Forecast </a:t>
                </a:r>
              </a:p>
            </p:txBody>
          </p:sp>
        </p:grpSp>
        <p:sp>
          <p:nvSpPr>
            <p:cNvPr id="47" name="Freeform 8"/>
            <p:cNvSpPr>
              <a:spLocks/>
            </p:cNvSpPr>
            <p:nvPr/>
          </p:nvSpPr>
          <p:spPr bwMode="auto">
            <a:xfrm rot="-333909">
              <a:off x="6553200" y="2133600"/>
              <a:ext cx="914400" cy="9144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sp>
          <p:nvSpPr>
            <p:cNvPr id="48" name="Figura a mano libera 82"/>
            <p:cNvSpPr>
              <a:spLocks/>
            </p:cNvSpPr>
            <p:nvPr/>
          </p:nvSpPr>
          <p:spPr bwMode="auto">
            <a:xfrm>
              <a:off x="6170789" y="3302000"/>
              <a:ext cx="1542344" cy="1016000"/>
            </a:xfrm>
            <a:custGeom>
              <a:avLst/>
              <a:gdLst/>
              <a:ahLst/>
              <a:cxnLst/>
              <a:rect l="0" t="0" r="r" b="b"/>
              <a:pathLst>
                <a:path w="1542344" h="1016000">
                  <a:moveTo>
                    <a:pt x="1411" y="372533"/>
                  </a:moveTo>
                  <a:cubicBezTo>
                    <a:pt x="2822" y="358422"/>
                    <a:pt x="18829" y="368058"/>
                    <a:pt x="26811" y="364067"/>
                  </a:cubicBezTo>
                  <a:cubicBezTo>
                    <a:pt x="35913" y="359516"/>
                    <a:pt x="43376" y="352182"/>
                    <a:pt x="52211" y="347133"/>
                  </a:cubicBezTo>
                  <a:cubicBezTo>
                    <a:pt x="63169" y="340871"/>
                    <a:pt x="74789" y="335844"/>
                    <a:pt x="86078" y="330200"/>
                  </a:cubicBezTo>
                  <a:cubicBezTo>
                    <a:pt x="113952" y="302326"/>
                    <a:pt x="121770" y="291187"/>
                    <a:pt x="162278" y="270933"/>
                  </a:cubicBezTo>
                  <a:cubicBezTo>
                    <a:pt x="173567" y="265289"/>
                    <a:pt x="185643" y="261001"/>
                    <a:pt x="196144" y="254000"/>
                  </a:cubicBezTo>
                  <a:cubicBezTo>
                    <a:pt x="241435" y="223807"/>
                    <a:pt x="175993" y="246339"/>
                    <a:pt x="246944" y="228600"/>
                  </a:cubicBezTo>
                  <a:cubicBezTo>
                    <a:pt x="267997" y="214565"/>
                    <a:pt x="281661" y="203939"/>
                    <a:pt x="306211" y="194733"/>
                  </a:cubicBezTo>
                  <a:cubicBezTo>
                    <a:pt x="317106" y="190647"/>
                    <a:pt x="329039" y="189947"/>
                    <a:pt x="340078" y="186267"/>
                  </a:cubicBezTo>
                  <a:cubicBezTo>
                    <a:pt x="474434" y="141482"/>
                    <a:pt x="314478" y="193880"/>
                    <a:pt x="407811" y="152400"/>
                  </a:cubicBezTo>
                  <a:cubicBezTo>
                    <a:pt x="424122" y="145151"/>
                    <a:pt x="441295" y="139796"/>
                    <a:pt x="458611" y="135467"/>
                  </a:cubicBezTo>
                  <a:cubicBezTo>
                    <a:pt x="482100" y="129595"/>
                    <a:pt x="511166" y="121757"/>
                    <a:pt x="534811" y="118533"/>
                  </a:cubicBezTo>
                  <a:cubicBezTo>
                    <a:pt x="582677" y="112006"/>
                    <a:pt x="630766" y="107244"/>
                    <a:pt x="678744" y="101600"/>
                  </a:cubicBezTo>
                  <a:cubicBezTo>
                    <a:pt x="799490" y="61352"/>
                    <a:pt x="673825" y="101797"/>
                    <a:pt x="763411" y="76200"/>
                  </a:cubicBezTo>
                  <a:cubicBezTo>
                    <a:pt x="771992" y="73748"/>
                    <a:pt x="780060" y="69483"/>
                    <a:pt x="788811" y="67733"/>
                  </a:cubicBezTo>
                  <a:cubicBezTo>
                    <a:pt x="808380" y="63819"/>
                    <a:pt x="828444" y="62837"/>
                    <a:pt x="848078" y="59267"/>
                  </a:cubicBezTo>
                  <a:cubicBezTo>
                    <a:pt x="859526" y="57185"/>
                    <a:pt x="870388" y="52160"/>
                    <a:pt x="881944" y="50800"/>
                  </a:cubicBezTo>
                  <a:cubicBezTo>
                    <a:pt x="918489" y="46500"/>
                    <a:pt x="955322" y="45155"/>
                    <a:pt x="992011" y="42333"/>
                  </a:cubicBezTo>
                  <a:cubicBezTo>
                    <a:pt x="1061464" y="19184"/>
                    <a:pt x="951819" y="53758"/>
                    <a:pt x="1093611" y="25400"/>
                  </a:cubicBezTo>
                  <a:cubicBezTo>
                    <a:pt x="1111114" y="21899"/>
                    <a:pt x="1127095" y="12796"/>
                    <a:pt x="1144411" y="8467"/>
                  </a:cubicBezTo>
                  <a:lnTo>
                    <a:pt x="1178278" y="0"/>
                  </a:lnTo>
                  <a:cubicBezTo>
                    <a:pt x="1195211" y="2822"/>
                    <a:pt x="1212516" y="3950"/>
                    <a:pt x="1229078" y="8467"/>
                  </a:cubicBezTo>
                  <a:cubicBezTo>
                    <a:pt x="1243740" y="12466"/>
                    <a:pt x="1257181" y="20064"/>
                    <a:pt x="1271411" y="25400"/>
                  </a:cubicBezTo>
                  <a:cubicBezTo>
                    <a:pt x="1279767" y="28534"/>
                    <a:pt x="1288455" y="30733"/>
                    <a:pt x="1296811" y="33867"/>
                  </a:cubicBezTo>
                  <a:cubicBezTo>
                    <a:pt x="1311041" y="39203"/>
                    <a:pt x="1324914" y="45464"/>
                    <a:pt x="1339144" y="50800"/>
                  </a:cubicBezTo>
                  <a:cubicBezTo>
                    <a:pt x="1347500" y="53934"/>
                    <a:pt x="1356562" y="55276"/>
                    <a:pt x="1364544" y="59267"/>
                  </a:cubicBezTo>
                  <a:cubicBezTo>
                    <a:pt x="1399286" y="76638"/>
                    <a:pt x="1380630" y="72135"/>
                    <a:pt x="1406878" y="93133"/>
                  </a:cubicBezTo>
                  <a:cubicBezTo>
                    <a:pt x="1414824" y="99490"/>
                    <a:pt x="1423811" y="104422"/>
                    <a:pt x="1432278" y="110067"/>
                  </a:cubicBezTo>
                  <a:cubicBezTo>
                    <a:pt x="1443567" y="127000"/>
                    <a:pt x="1459708" y="141560"/>
                    <a:pt x="1466144" y="160867"/>
                  </a:cubicBezTo>
                  <a:cubicBezTo>
                    <a:pt x="1471789" y="177800"/>
                    <a:pt x="1473177" y="196815"/>
                    <a:pt x="1483078" y="211667"/>
                  </a:cubicBezTo>
                  <a:cubicBezTo>
                    <a:pt x="1488722" y="220134"/>
                    <a:pt x="1495460" y="227966"/>
                    <a:pt x="1500011" y="237067"/>
                  </a:cubicBezTo>
                  <a:cubicBezTo>
                    <a:pt x="1505253" y="247552"/>
                    <a:pt x="1515316" y="287648"/>
                    <a:pt x="1516944" y="296333"/>
                  </a:cubicBezTo>
                  <a:cubicBezTo>
                    <a:pt x="1523271" y="330079"/>
                    <a:pt x="1528234" y="364066"/>
                    <a:pt x="1533878" y="397933"/>
                  </a:cubicBezTo>
                  <a:lnTo>
                    <a:pt x="1542344" y="448733"/>
                  </a:lnTo>
                  <a:cubicBezTo>
                    <a:pt x="1539522" y="491066"/>
                    <a:pt x="1539878" y="533732"/>
                    <a:pt x="1533878" y="575733"/>
                  </a:cubicBezTo>
                  <a:cubicBezTo>
                    <a:pt x="1531354" y="593403"/>
                    <a:pt x="1522588" y="609600"/>
                    <a:pt x="1516944" y="626533"/>
                  </a:cubicBezTo>
                  <a:lnTo>
                    <a:pt x="1483078" y="728133"/>
                  </a:lnTo>
                  <a:lnTo>
                    <a:pt x="1466144" y="778933"/>
                  </a:lnTo>
                  <a:cubicBezTo>
                    <a:pt x="1463322" y="787400"/>
                    <a:pt x="1463989" y="798022"/>
                    <a:pt x="1457678" y="804333"/>
                  </a:cubicBezTo>
                  <a:cubicBezTo>
                    <a:pt x="1452033" y="809978"/>
                    <a:pt x="1447130" y="816477"/>
                    <a:pt x="1440744" y="821267"/>
                  </a:cubicBezTo>
                  <a:cubicBezTo>
                    <a:pt x="1424463" y="833478"/>
                    <a:pt x="1404334" y="840742"/>
                    <a:pt x="1389944" y="855133"/>
                  </a:cubicBezTo>
                  <a:cubicBezTo>
                    <a:pt x="1366701" y="878378"/>
                    <a:pt x="1380584" y="869543"/>
                    <a:pt x="1347611" y="880533"/>
                  </a:cubicBezTo>
                  <a:cubicBezTo>
                    <a:pt x="1306735" y="921412"/>
                    <a:pt x="1358669" y="871688"/>
                    <a:pt x="1305278" y="914400"/>
                  </a:cubicBezTo>
                  <a:cubicBezTo>
                    <a:pt x="1299045" y="919387"/>
                    <a:pt x="1295189" y="927226"/>
                    <a:pt x="1288344" y="931333"/>
                  </a:cubicBezTo>
                  <a:cubicBezTo>
                    <a:pt x="1280691" y="935925"/>
                    <a:pt x="1270926" y="935809"/>
                    <a:pt x="1262944" y="939800"/>
                  </a:cubicBezTo>
                  <a:cubicBezTo>
                    <a:pt x="1253843" y="944351"/>
                    <a:pt x="1245490" y="950376"/>
                    <a:pt x="1237544" y="956733"/>
                  </a:cubicBezTo>
                  <a:cubicBezTo>
                    <a:pt x="1231311" y="961720"/>
                    <a:pt x="1227751" y="970097"/>
                    <a:pt x="1220611" y="973667"/>
                  </a:cubicBezTo>
                  <a:cubicBezTo>
                    <a:pt x="1204646" y="981650"/>
                    <a:pt x="1184663" y="980699"/>
                    <a:pt x="1169811" y="990600"/>
                  </a:cubicBezTo>
                  <a:cubicBezTo>
                    <a:pt x="1161344" y="996244"/>
                    <a:pt x="1154228" y="1004856"/>
                    <a:pt x="1144411" y="1007533"/>
                  </a:cubicBezTo>
                  <a:cubicBezTo>
                    <a:pt x="1122459" y="1013520"/>
                    <a:pt x="1099256" y="1013178"/>
                    <a:pt x="1076678" y="1016000"/>
                  </a:cubicBezTo>
                  <a:cubicBezTo>
                    <a:pt x="1006122" y="1013178"/>
                    <a:pt x="935467" y="1012230"/>
                    <a:pt x="865011" y="1007533"/>
                  </a:cubicBezTo>
                  <a:cubicBezTo>
                    <a:pt x="828453" y="1005096"/>
                    <a:pt x="827321" y="998793"/>
                    <a:pt x="797278" y="990600"/>
                  </a:cubicBezTo>
                  <a:cubicBezTo>
                    <a:pt x="774825" y="984477"/>
                    <a:pt x="752122" y="979311"/>
                    <a:pt x="729544" y="973667"/>
                  </a:cubicBezTo>
                  <a:cubicBezTo>
                    <a:pt x="718255" y="970845"/>
                    <a:pt x="706717" y="968880"/>
                    <a:pt x="695678" y="965200"/>
                  </a:cubicBezTo>
                  <a:lnTo>
                    <a:pt x="619478" y="939800"/>
                  </a:lnTo>
                  <a:cubicBezTo>
                    <a:pt x="611011" y="936978"/>
                    <a:pt x="601504" y="936283"/>
                    <a:pt x="594078" y="931333"/>
                  </a:cubicBezTo>
                  <a:cubicBezTo>
                    <a:pt x="585611" y="925689"/>
                    <a:pt x="577977" y="918533"/>
                    <a:pt x="568678" y="914400"/>
                  </a:cubicBezTo>
                  <a:cubicBezTo>
                    <a:pt x="552367" y="907151"/>
                    <a:pt x="534811" y="903111"/>
                    <a:pt x="517878" y="897467"/>
                  </a:cubicBezTo>
                  <a:lnTo>
                    <a:pt x="492478" y="889000"/>
                  </a:lnTo>
                  <a:cubicBezTo>
                    <a:pt x="436815" y="833341"/>
                    <a:pt x="541493" y="932964"/>
                    <a:pt x="424744" y="855133"/>
                  </a:cubicBezTo>
                  <a:cubicBezTo>
                    <a:pt x="403690" y="841097"/>
                    <a:pt x="390030" y="830474"/>
                    <a:pt x="365478" y="821267"/>
                  </a:cubicBezTo>
                  <a:cubicBezTo>
                    <a:pt x="354582" y="817181"/>
                    <a:pt x="342900" y="815622"/>
                    <a:pt x="331611" y="812800"/>
                  </a:cubicBezTo>
                  <a:cubicBezTo>
                    <a:pt x="323918" y="801261"/>
                    <a:pt x="311151" y="778511"/>
                    <a:pt x="297744" y="770467"/>
                  </a:cubicBezTo>
                  <a:cubicBezTo>
                    <a:pt x="235158" y="732916"/>
                    <a:pt x="311162" y="796442"/>
                    <a:pt x="246944" y="745067"/>
                  </a:cubicBezTo>
                  <a:cubicBezTo>
                    <a:pt x="240711" y="740080"/>
                    <a:pt x="236397" y="732923"/>
                    <a:pt x="230011" y="728133"/>
                  </a:cubicBezTo>
                  <a:cubicBezTo>
                    <a:pt x="213730" y="715922"/>
                    <a:pt x="193601" y="708657"/>
                    <a:pt x="179211" y="694267"/>
                  </a:cubicBezTo>
                  <a:cubicBezTo>
                    <a:pt x="167922" y="682978"/>
                    <a:pt x="158628" y="669256"/>
                    <a:pt x="145344" y="660400"/>
                  </a:cubicBezTo>
                  <a:cubicBezTo>
                    <a:pt x="113302" y="639039"/>
                    <a:pt x="127139" y="650662"/>
                    <a:pt x="103011" y="626533"/>
                  </a:cubicBezTo>
                  <a:cubicBezTo>
                    <a:pt x="82878" y="566135"/>
                    <a:pt x="111427" y="639158"/>
                    <a:pt x="69144" y="575733"/>
                  </a:cubicBezTo>
                  <a:cubicBezTo>
                    <a:pt x="25185" y="509793"/>
                    <a:pt x="96478" y="586131"/>
                    <a:pt x="43744" y="533400"/>
                  </a:cubicBezTo>
                  <a:cubicBezTo>
                    <a:pt x="40922" y="522111"/>
                    <a:pt x="38622" y="510679"/>
                    <a:pt x="35278" y="499533"/>
                  </a:cubicBezTo>
                  <a:cubicBezTo>
                    <a:pt x="30149" y="482436"/>
                    <a:pt x="18344" y="448733"/>
                    <a:pt x="18344" y="448733"/>
                  </a:cubicBezTo>
                  <a:cubicBezTo>
                    <a:pt x="27252" y="368566"/>
                    <a:pt x="0" y="386644"/>
                    <a:pt x="1411" y="372533"/>
                  </a:cubicBez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sp>
        <p:nvSpPr>
          <p:cNvPr id="53" name="AutoShape 6"/>
          <p:cNvSpPr>
            <a:spLocks noChangeArrowheads="1"/>
          </p:cNvSpPr>
          <p:nvPr/>
        </p:nvSpPr>
        <p:spPr bwMode="auto">
          <a:xfrm>
            <a:off x="698500" y="4168775"/>
            <a:ext cx="139700" cy="141288"/>
          </a:xfrm>
          <a:prstGeom prst="star4">
            <a:avLst>
              <a:gd name="adj" fmla="val 34616"/>
            </a:avLst>
          </a:prstGeom>
          <a:solidFill>
            <a:srgbClr val="FF6600"/>
          </a:solidFill>
          <a:ln w="12700">
            <a:solidFill>
              <a:schemeClr val="accent6"/>
            </a:solidFill>
            <a:miter lim="800000"/>
            <a:headEnd/>
            <a:tailEnd/>
          </a:ln>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Tree>
    <p:extLst>
      <p:ext uri="{BB962C8B-B14F-4D97-AF65-F5344CB8AC3E}">
        <p14:creationId xmlns:p14="http://schemas.microsoft.com/office/powerpoint/2010/main" val="1875482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500"/>
                                  </p:stCondLst>
                                  <p:childTnLst>
                                    <p:set>
                                      <p:cBhvr>
                                        <p:cTn id="22" dur="1" fill="hold">
                                          <p:stCondLst>
                                            <p:cond delay="0"/>
                                          </p:stCondLst>
                                        </p:cTn>
                                        <p:tgtEl>
                                          <p:spTgt spid="40"/>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grpId="0" nodeType="afterEffect">
                                  <p:stCondLst>
                                    <p:cond delay="500"/>
                                  </p:stCondLst>
                                  <p:childTnLst>
                                    <p:set>
                                      <p:cBhvr>
                                        <p:cTn id="28" dur="1" fill="hold">
                                          <p:stCondLst>
                                            <p:cond delay="0"/>
                                          </p:stCondLst>
                                        </p:cTn>
                                        <p:tgtEl>
                                          <p:spTgt spid="12"/>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500"/>
                                  </p:stCondLst>
                                  <p:childTnLst>
                                    <p:set>
                                      <p:cBhvr>
                                        <p:cTn id="31" dur="1" fill="hold">
                                          <p:stCondLst>
                                            <p:cond delay="0"/>
                                          </p:stCondLst>
                                        </p:cTn>
                                        <p:tgtEl>
                                          <p:spTgt spid="15"/>
                                        </p:tgtEl>
                                        <p:attrNameLst>
                                          <p:attrName>style.visibility</p:attrName>
                                        </p:attrNameLst>
                                      </p:cBhvr>
                                      <p:to>
                                        <p:strVal val="visible"/>
                                      </p:to>
                                    </p:set>
                                  </p:childTnLst>
                                </p:cTn>
                              </p:par>
                            </p:childTnLst>
                          </p:cTn>
                        </p:par>
                        <p:par>
                          <p:cTn id="32" fill="hold">
                            <p:stCondLst>
                              <p:cond delay="2500"/>
                            </p:stCondLst>
                            <p:childTnLst>
                              <p:par>
                                <p:cTn id="33" presetID="1" presetClass="entr" presetSubtype="0" fill="hold" grpId="0" nodeType="afterEffect">
                                  <p:stCondLst>
                                    <p:cond delay="500"/>
                                  </p:stCondLst>
                                  <p:childTnLst>
                                    <p:set>
                                      <p:cBhvr>
                                        <p:cTn id="34" dur="1" fill="hold">
                                          <p:stCondLst>
                                            <p:cond delay="0"/>
                                          </p:stCondLst>
                                        </p:cTn>
                                        <p:tgtEl>
                                          <p:spTgt spid="11"/>
                                        </p:tgtEl>
                                        <p:attrNameLst>
                                          <p:attrName>style.visibility</p:attrName>
                                        </p:attrNameLst>
                                      </p:cBhvr>
                                      <p:to>
                                        <p:strVal val="visible"/>
                                      </p:to>
                                    </p:set>
                                  </p:childTnLst>
                                </p:cTn>
                              </p:par>
                            </p:childTnLst>
                          </p:cTn>
                        </p:par>
                        <p:par>
                          <p:cTn id="35" fill="hold">
                            <p:stCondLst>
                              <p:cond delay="3000"/>
                            </p:stCondLst>
                            <p:childTnLst>
                              <p:par>
                                <p:cTn id="36" presetID="1" presetClass="entr" presetSubtype="0" fill="hold" grpId="0" nodeType="afterEffect">
                                  <p:stCondLst>
                                    <p:cond delay="500"/>
                                  </p:stCondLst>
                                  <p:childTnLst>
                                    <p:set>
                                      <p:cBhvr>
                                        <p:cTn id="37" dur="1" fill="hold">
                                          <p:stCondLst>
                                            <p:cond delay="0"/>
                                          </p:stCondLst>
                                        </p:cTn>
                                        <p:tgtEl>
                                          <p:spTgt spid="14"/>
                                        </p:tgtEl>
                                        <p:attrNameLst>
                                          <p:attrName>style.visibility</p:attrName>
                                        </p:attrNameLst>
                                      </p:cBhvr>
                                      <p:to>
                                        <p:strVal val="visible"/>
                                      </p:to>
                                    </p:set>
                                  </p:childTnLst>
                                </p:cTn>
                              </p:par>
                            </p:childTnLst>
                          </p:cTn>
                        </p:par>
                        <p:par>
                          <p:cTn id="38" fill="hold">
                            <p:stCondLst>
                              <p:cond delay="3500"/>
                            </p:stCondLst>
                            <p:childTnLst>
                              <p:par>
                                <p:cTn id="39" presetID="1" presetClass="entr" presetSubtype="0" fill="hold" grpId="0" nodeType="afterEffect">
                                  <p:stCondLst>
                                    <p:cond delay="500"/>
                                  </p:stCondLst>
                                  <p:childTnLst>
                                    <p:set>
                                      <p:cBhvr>
                                        <p:cTn id="40" dur="1" fill="hold">
                                          <p:stCondLst>
                                            <p:cond delay="0"/>
                                          </p:stCondLst>
                                        </p:cTn>
                                        <p:tgtEl>
                                          <p:spTgt spid="41"/>
                                        </p:tgtEl>
                                        <p:attrNameLst>
                                          <p:attrName>style.visibility</p:attrName>
                                        </p:attrNameLst>
                                      </p:cBhvr>
                                      <p:to>
                                        <p:strVal val="visible"/>
                                      </p:to>
                                    </p:set>
                                  </p:childTnLst>
                                </p:cTn>
                              </p:par>
                            </p:childTnLst>
                          </p:cTn>
                        </p:par>
                        <p:par>
                          <p:cTn id="41" fill="hold">
                            <p:stCondLst>
                              <p:cond delay="4000"/>
                            </p:stCondLst>
                            <p:childTnLst>
                              <p:par>
                                <p:cTn id="42" presetID="1" presetClass="entr" presetSubtype="0" fill="hold" grpId="0" nodeType="afterEffect">
                                  <p:stCondLst>
                                    <p:cond delay="50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animBg="1"/>
      <p:bldP spid="41" grpId="0" animBg="1"/>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services</a:t>
            </a:r>
            <a:endParaRPr lang="en-US" dirty="0"/>
          </a:p>
        </p:txBody>
      </p:sp>
      <p:sp>
        <p:nvSpPr>
          <p:cNvPr id="4" name="11 Rectángulo redondeado"/>
          <p:cNvSpPr/>
          <p:nvPr/>
        </p:nvSpPr>
        <p:spPr>
          <a:xfrm>
            <a:off x="368377" y="1081290"/>
            <a:ext cx="8308079" cy="5453008"/>
          </a:xfrm>
          <a:prstGeom prst="roundRect">
            <a:avLst>
              <a:gd name="adj" fmla="val 3866"/>
            </a:avLst>
          </a:prstGeom>
          <a:solidFill>
            <a:schemeClr val="accent4">
              <a:lumMod val="75000"/>
            </a:schemeClr>
          </a:solidFill>
          <a:ln>
            <a:noFill/>
          </a:ln>
        </p:spPr>
        <p:txBody>
          <a:bodyPr wrap="none" rtlCol="0" anchor="t">
            <a:no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5" name="8 Rectángulo redondeado"/>
          <p:cNvSpPr/>
          <p:nvPr/>
        </p:nvSpPr>
        <p:spPr>
          <a:xfrm>
            <a:off x="491968" y="1225306"/>
            <a:ext cx="7968463" cy="3292768"/>
          </a:xfrm>
          <a:prstGeom prst="roundRect">
            <a:avLst>
              <a:gd name="adj" fmla="val 5298"/>
            </a:avLst>
          </a:prstGeom>
          <a:solidFill>
            <a:schemeClr val="accent4"/>
          </a:solidFill>
          <a:ln>
            <a:noFill/>
          </a:ln>
        </p:spPr>
        <p:txBody>
          <a:bodyPr wrap="none" rtlCol="0" anchor="t">
            <a:noAutofit/>
          </a:bodyPr>
          <a:lstStyle/>
          <a:p>
            <a:pPr algn="ctr" eaLnBrk="1" fontAlgn="auto" hangingPunct="1">
              <a:spcBef>
                <a:spcPts val="0"/>
              </a:spcBef>
              <a:spcAft>
                <a:spcPts val="0"/>
              </a:spcAft>
            </a:pPr>
            <a:endParaRPr lang="en-US" b="1" kern="0" dirty="0">
              <a:solidFill>
                <a:schemeClr val="accent3">
                  <a:lumMod val="50000"/>
                </a:schemeClr>
              </a:solidFill>
              <a:latin typeface="Arial" charset="0"/>
              <a:ea typeface="ＭＳ Ｐゴシック" charset="0"/>
            </a:endParaRPr>
          </a:p>
        </p:txBody>
      </p:sp>
      <p:sp>
        <p:nvSpPr>
          <p:cNvPr id="6" name="6 Rectángulo redondeado"/>
          <p:cNvSpPr/>
          <p:nvPr/>
        </p:nvSpPr>
        <p:spPr>
          <a:xfrm>
            <a:off x="683568" y="1468956"/>
            <a:ext cx="2470497" cy="2554862"/>
          </a:xfrm>
          <a:prstGeom prst="roundRect">
            <a:avLst>
              <a:gd name="adj" fmla="val 11379"/>
            </a:avLst>
          </a:prstGeom>
          <a:solidFill>
            <a:schemeClr val="accent5">
              <a:lumMod val="20000"/>
              <a:lumOff val="80000"/>
            </a:schemeClr>
          </a:solidFill>
          <a:ln>
            <a:noFill/>
          </a:ln>
        </p:spPr>
        <p:txBody>
          <a:bodyPr wrap="none" rtlCol="0" anchor="t">
            <a:noAutofit/>
          </a:bodyPr>
          <a:lstStyle/>
          <a:p>
            <a:pPr algn="ctr" eaLnBrk="1" fontAlgn="auto" hangingPunct="1">
              <a:spcBef>
                <a:spcPts val="0"/>
              </a:spcBef>
              <a:spcAft>
                <a:spcPts val="0"/>
              </a:spcAft>
              <a:defRPr/>
            </a:pPr>
            <a:endParaRPr lang="en-US" b="1" kern="0" dirty="0">
              <a:solidFill>
                <a:schemeClr val="accent3">
                  <a:lumMod val="50000"/>
                </a:schemeClr>
              </a:solidFill>
              <a:latin typeface="Arial" charset="0"/>
              <a:ea typeface="ＭＳ Ｐゴシック" charset="0"/>
            </a:endParaRPr>
          </a:p>
        </p:txBody>
      </p:sp>
      <p:sp>
        <p:nvSpPr>
          <p:cNvPr id="8" name="9 Rectángulo"/>
          <p:cNvSpPr/>
          <p:nvPr/>
        </p:nvSpPr>
        <p:spPr>
          <a:xfrm>
            <a:off x="3347863" y="2141810"/>
            <a:ext cx="5616625" cy="1915909"/>
          </a:xfrm>
          <a:prstGeom prst="rect">
            <a:avLst/>
          </a:prstGeom>
        </p:spPr>
        <p:txBody>
          <a:bodyPr wrap="square" numCol="2">
            <a:normAutofit/>
          </a:bodyPr>
          <a:lstStyle/>
          <a:p>
            <a:pPr eaLnBrk="1" fontAlgn="auto" hangingPunct="1">
              <a:lnSpc>
                <a:spcPct val="150000"/>
              </a:lnSpc>
              <a:spcBef>
                <a:spcPts val="0"/>
              </a:spcBef>
              <a:spcAft>
                <a:spcPts val="0"/>
              </a:spcAft>
              <a:defRPr/>
            </a:pPr>
            <a:r>
              <a:rPr lang="en-US" kern="0" dirty="0" smtClean="0">
                <a:solidFill>
                  <a:schemeClr val="accent3">
                    <a:lumMod val="50000"/>
                  </a:schemeClr>
                </a:solidFill>
                <a:latin typeface="Arial" charset="0"/>
                <a:ea typeface="ＭＳ Ｐゴシック" charset="0"/>
              </a:rPr>
              <a:t>Validation</a:t>
            </a:r>
          </a:p>
          <a:p>
            <a:pPr eaLnBrk="1" fontAlgn="auto" hangingPunct="1">
              <a:lnSpc>
                <a:spcPct val="150000"/>
              </a:lnSpc>
              <a:spcBef>
                <a:spcPts val="0"/>
              </a:spcBef>
              <a:spcAft>
                <a:spcPts val="0"/>
              </a:spcAft>
              <a:defRPr/>
            </a:pPr>
            <a:r>
              <a:rPr lang="en-US" kern="0" dirty="0" smtClean="0">
                <a:solidFill>
                  <a:schemeClr val="accent3">
                    <a:lumMod val="50000"/>
                  </a:schemeClr>
                </a:solidFill>
                <a:latin typeface="Arial" charset="0"/>
                <a:ea typeface="ＭＳ Ｐゴシック" charset="0"/>
              </a:rPr>
              <a:t>Post-processing</a:t>
            </a:r>
          </a:p>
          <a:p>
            <a:pPr eaLnBrk="1" fontAlgn="auto" hangingPunct="1">
              <a:lnSpc>
                <a:spcPct val="150000"/>
              </a:lnSpc>
              <a:spcBef>
                <a:spcPts val="0"/>
              </a:spcBef>
              <a:spcAft>
                <a:spcPts val="0"/>
              </a:spcAft>
              <a:defRPr/>
            </a:pPr>
            <a:r>
              <a:rPr lang="en-US" kern="0" dirty="0" smtClean="0">
                <a:solidFill>
                  <a:schemeClr val="accent3">
                    <a:lumMod val="50000"/>
                  </a:schemeClr>
                </a:solidFill>
                <a:latin typeface="Arial" charset="0"/>
                <a:ea typeface="ＭＳ Ｐゴシック" charset="0"/>
              </a:rPr>
              <a:t>Calibration</a:t>
            </a:r>
          </a:p>
          <a:p>
            <a:pPr eaLnBrk="1" fontAlgn="auto" hangingPunct="1">
              <a:lnSpc>
                <a:spcPct val="150000"/>
              </a:lnSpc>
              <a:spcBef>
                <a:spcPts val="0"/>
              </a:spcBef>
              <a:spcAft>
                <a:spcPts val="0"/>
              </a:spcAft>
              <a:defRPr/>
            </a:pPr>
            <a:r>
              <a:rPr lang="en-US" kern="0" dirty="0" smtClean="0">
                <a:solidFill>
                  <a:schemeClr val="accent3">
                    <a:lumMod val="50000"/>
                  </a:schemeClr>
                </a:solidFill>
                <a:latin typeface="Arial" charset="0"/>
                <a:ea typeface="ＭＳ Ｐゴシック" charset="0"/>
              </a:rPr>
              <a:t>Skill assessments</a:t>
            </a:r>
          </a:p>
          <a:p>
            <a:pPr eaLnBrk="1" fontAlgn="auto" hangingPunct="1">
              <a:lnSpc>
                <a:spcPct val="150000"/>
              </a:lnSpc>
              <a:spcBef>
                <a:spcPts val="0"/>
              </a:spcBef>
              <a:spcAft>
                <a:spcPts val="0"/>
              </a:spcAft>
              <a:defRPr/>
            </a:pPr>
            <a:r>
              <a:rPr lang="en-US" kern="0" dirty="0" smtClean="0">
                <a:solidFill>
                  <a:schemeClr val="accent3">
                    <a:lumMod val="50000"/>
                  </a:schemeClr>
                </a:solidFill>
                <a:latin typeface="Arial" charset="0"/>
                <a:ea typeface="ＭＳ Ｐゴシック" charset="0"/>
              </a:rPr>
              <a:t>Computational skills</a:t>
            </a:r>
          </a:p>
          <a:p>
            <a:pPr eaLnBrk="1" fontAlgn="auto" hangingPunct="1">
              <a:lnSpc>
                <a:spcPct val="150000"/>
              </a:lnSpc>
              <a:spcBef>
                <a:spcPts val="0"/>
              </a:spcBef>
              <a:spcAft>
                <a:spcPts val="0"/>
              </a:spcAft>
              <a:defRPr/>
            </a:pPr>
            <a:r>
              <a:rPr lang="en-US" kern="0" dirty="0">
                <a:solidFill>
                  <a:schemeClr val="accent3">
                    <a:lumMod val="50000"/>
                  </a:schemeClr>
                </a:solidFill>
                <a:latin typeface="Arial" charset="0"/>
                <a:ea typeface="ＭＳ Ｐゴシック" charset="0"/>
              </a:rPr>
              <a:t>Climate drivers </a:t>
            </a:r>
            <a:r>
              <a:rPr lang="en-US" kern="0" dirty="0" smtClean="0">
                <a:solidFill>
                  <a:schemeClr val="accent3">
                    <a:lumMod val="50000"/>
                  </a:schemeClr>
                </a:solidFill>
                <a:latin typeface="Arial" charset="0"/>
                <a:ea typeface="ＭＳ Ｐゴシック" charset="0"/>
              </a:rPr>
              <a:t>Data management</a:t>
            </a:r>
          </a:p>
          <a:p>
            <a:pPr eaLnBrk="1" fontAlgn="auto" hangingPunct="1">
              <a:lnSpc>
                <a:spcPct val="150000"/>
              </a:lnSpc>
              <a:spcBef>
                <a:spcPts val="0"/>
              </a:spcBef>
              <a:spcAft>
                <a:spcPts val="0"/>
              </a:spcAft>
              <a:defRPr/>
            </a:pPr>
            <a:endParaRPr lang="en-US" kern="0" dirty="0">
              <a:solidFill>
                <a:prstClr val="white"/>
              </a:solidFill>
              <a:latin typeface="Arial" charset="0"/>
              <a:ea typeface="ＭＳ Ｐゴシック" charset="0"/>
            </a:endParaRPr>
          </a:p>
        </p:txBody>
      </p:sp>
      <p:sp>
        <p:nvSpPr>
          <p:cNvPr id="9" name="10 Rectángulo"/>
          <p:cNvSpPr/>
          <p:nvPr/>
        </p:nvSpPr>
        <p:spPr>
          <a:xfrm>
            <a:off x="4476199" y="1421730"/>
            <a:ext cx="2813592" cy="707886"/>
          </a:xfrm>
          <a:prstGeom prst="rect">
            <a:avLst/>
          </a:prstGeom>
        </p:spPr>
        <p:txBody>
          <a:bodyPr wrap="none">
            <a:spAutoFit/>
          </a:bodyPr>
          <a:lstStyle/>
          <a:p>
            <a:pPr algn="ctr" eaLnBrk="1" fontAlgn="auto" hangingPunct="1">
              <a:lnSpc>
                <a:spcPct val="200000"/>
              </a:lnSpc>
              <a:spcBef>
                <a:spcPts val="0"/>
              </a:spcBef>
              <a:spcAft>
                <a:spcPts val="0"/>
              </a:spcAft>
              <a:defRPr/>
            </a:pPr>
            <a:r>
              <a:rPr lang="en-US" sz="2000" b="1" kern="0" dirty="0" smtClean="0">
                <a:solidFill>
                  <a:schemeClr val="accent3">
                    <a:lumMod val="50000"/>
                  </a:schemeClr>
                </a:solidFill>
                <a:latin typeface="Arial" charset="0"/>
                <a:ea typeface="ＭＳ Ｐゴシック" charset="0"/>
              </a:rPr>
              <a:t>APPLIED RESEARCH</a:t>
            </a:r>
            <a:endParaRPr lang="en-US" sz="2000" b="1" kern="0" dirty="0">
              <a:solidFill>
                <a:schemeClr val="accent3">
                  <a:lumMod val="50000"/>
                </a:schemeClr>
              </a:solidFill>
              <a:latin typeface="Arial" charset="0"/>
              <a:ea typeface="ＭＳ Ｐゴシック" charset="0"/>
            </a:endParaRPr>
          </a:p>
        </p:txBody>
      </p:sp>
      <p:sp>
        <p:nvSpPr>
          <p:cNvPr id="10" name="12 Rectángulo"/>
          <p:cNvSpPr/>
          <p:nvPr/>
        </p:nvSpPr>
        <p:spPr>
          <a:xfrm>
            <a:off x="3127913" y="4518074"/>
            <a:ext cx="2696572" cy="612412"/>
          </a:xfrm>
          <a:prstGeom prst="rect">
            <a:avLst/>
          </a:prstGeom>
        </p:spPr>
        <p:txBody>
          <a:bodyPr wrap="none">
            <a:spAutoFit/>
          </a:bodyPr>
          <a:lstStyle/>
          <a:p>
            <a:pPr algn="ctr" eaLnBrk="1" fontAlgn="auto" hangingPunct="1">
              <a:lnSpc>
                <a:spcPct val="200000"/>
              </a:lnSpc>
              <a:spcBef>
                <a:spcPts val="0"/>
              </a:spcBef>
              <a:spcAft>
                <a:spcPts val="0"/>
              </a:spcAft>
              <a:defRPr/>
            </a:pPr>
            <a:r>
              <a:rPr lang="en-US" sz="2000" b="1" kern="0" dirty="0" smtClean="0">
                <a:solidFill>
                  <a:schemeClr val="accent3">
                    <a:lumMod val="50000"/>
                  </a:schemeClr>
                </a:solidFill>
                <a:latin typeface="Arial" charset="0"/>
                <a:ea typeface="ＭＳ Ｐゴシック" charset="0"/>
              </a:rPr>
              <a:t>CLIMATE SERVICES</a:t>
            </a:r>
            <a:endParaRPr lang="en-US" sz="2000" b="1" kern="0" dirty="0">
              <a:solidFill>
                <a:schemeClr val="accent3">
                  <a:lumMod val="50000"/>
                </a:schemeClr>
              </a:solidFill>
              <a:latin typeface="Arial" charset="0"/>
              <a:ea typeface="ＭＳ Ｐゴシック" charset="0"/>
            </a:endParaRPr>
          </a:p>
        </p:txBody>
      </p:sp>
      <p:sp>
        <p:nvSpPr>
          <p:cNvPr id="11" name="14 Rectángulo"/>
          <p:cNvSpPr/>
          <p:nvPr/>
        </p:nvSpPr>
        <p:spPr>
          <a:xfrm>
            <a:off x="877396" y="1721053"/>
            <a:ext cx="2024913" cy="2246769"/>
          </a:xfrm>
          <a:prstGeom prst="rect">
            <a:avLst/>
          </a:prstGeom>
        </p:spPr>
        <p:txBody>
          <a:bodyPr wrap="none">
            <a:spAutoFit/>
          </a:bodyPr>
          <a:lstStyle/>
          <a:p>
            <a:pPr algn="ctr" eaLnBrk="1" fontAlgn="auto" hangingPunct="1">
              <a:spcBef>
                <a:spcPts val="0"/>
              </a:spcBef>
              <a:spcAft>
                <a:spcPts val="0"/>
              </a:spcAft>
              <a:defRPr/>
            </a:pPr>
            <a:r>
              <a:rPr lang="en-US" sz="2000" b="1" kern="0" dirty="0" smtClean="0">
                <a:solidFill>
                  <a:schemeClr val="accent3">
                    <a:lumMod val="50000"/>
                  </a:schemeClr>
                </a:solidFill>
                <a:latin typeface="Arial" charset="0"/>
                <a:ea typeface="ＭＳ Ｐゴシック" charset="0"/>
              </a:rPr>
              <a:t>CLIMATE</a:t>
            </a:r>
          </a:p>
          <a:p>
            <a:pPr algn="ctr" eaLnBrk="1" fontAlgn="auto" hangingPunct="1">
              <a:spcBef>
                <a:spcPts val="0"/>
              </a:spcBef>
              <a:spcAft>
                <a:spcPts val="0"/>
              </a:spcAft>
              <a:defRPr/>
            </a:pPr>
            <a:r>
              <a:rPr lang="en-US" sz="2000" b="1" kern="0" dirty="0" smtClean="0">
                <a:solidFill>
                  <a:schemeClr val="accent3">
                    <a:lumMod val="50000"/>
                  </a:schemeClr>
                </a:solidFill>
                <a:latin typeface="Arial" charset="0"/>
                <a:ea typeface="ＭＳ Ｐゴシック" charset="0"/>
              </a:rPr>
              <a:t>PREDICTIONS</a:t>
            </a:r>
          </a:p>
          <a:p>
            <a:pPr algn="ctr" eaLnBrk="1" fontAlgn="auto" hangingPunct="1">
              <a:spcBef>
                <a:spcPts val="0"/>
              </a:spcBef>
              <a:spcAft>
                <a:spcPts val="0"/>
              </a:spcAft>
              <a:defRPr/>
            </a:pPr>
            <a:endParaRPr lang="en-US" sz="2000" b="1" kern="0" dirty="0" smtClean="0">
              <a:solidFill>
                <a:schemeClr val="accent3">
                  <a:lumMod val="50000"/>
                </a:schemeClr>
              </a:solidFill>
              <a:latin typeface="Arial" charset="0"/>
              <a:ea typeface="ＭＳ Ｐゴシック" charset="0"/>
            </a:endParaRPr>
          </a:p>
          <a:p>
            <a:pPr algn="ctr" eaLnBrk="1" fontAlgn="auto" hangingPunct="1">
              <a:spcBef>
                <a:spcPts val="0"/>
              </a:spcBef>
              <a:spcAft>
                <a:spcPts val="0"/>
              </a:spcAft>
              <a:defRPr/>
            </a:pPr>
            <a:r>
              <a:rPr lang="en-US" sz="2000" b="1" kern="0" dirty="0" smtClean="0">
                <a:solidFill>
                  <a:schemeClr val="accent3">
                    <a:lumMod val="50000"/>
                  </a:schemeClr>
                </a:solidFill>
                <a:latin typeface="Arial" charset="0"/>
                <a:ea typeface="ＭＳ Ｐゴシック" charset="0"/>
              </a:rPr>
              <a:t>PROJECTIONS</a:t>
            </a:r>
            <a:endParaRPr lang="en-US" sz="2000" b="1" kern="0" dirty="0">
              <a:solidFill>
                <a:schemeClr val="accent3">
                  <a:lumMod val="50000"/>
                </a:schemeClr>
              </a:solidFill>
              <a:latin typeface="Arial" charset="0"/>
              <a:ea typeface="ＭＳ Ｐゴシック" charset="0"/>
            </a:endParaRPr>
          </a:p>
          <a:p>
            <a:pPr algn="ctr" eaLnBrk="1" fontAlgn="auto" hangingPunct="1">
              <a:spcBef>
                <a:spcPts val="0"/>
              </a:spcBef>
              <a:spcAft>
                <a:spcPts val="0"/>
              </a:spcAft>
              <a:defRPr/>
            </a:pPr>
            <a:endParaRPr lang="en-US" sz="2000" b="1" kern="0" dirty="0">
              <a:solidFill>
                <a:schemeClr val="accent3">
                  <a:lumMod val="50000"/>
                </a:schemeClr>
              </a:solidFill>
              <a:latin typeface="Arial" charset="0"/>
              <a:ea typeface="ＭＳ Ｐゴシック" charset="0"/>
            </a:endParaRPr>
          </a:p>
          <a:p>
            <a:pPr algn="ctr" eaLnBrk="1" fontAlgn="auto" hangingPunct="1">
              <a:spcBef>
                <a:spcPts val="0"/>
              </a:spcBef>
              <a:spcAft>
                <a:spcPts val="0"/>
              </a:spcAft>
              <a:defRPr/>
            </a:pPr>
            <a:r>
              <a:rPr lang="en-US" sz="2000" b="1" kern="0" dirty="0" smtClean="0">
                <a:solidFill>
                  <a:schemeClr val="accent3">
                    <a:lumMod val="50000"/>
                  </a:schemeClr>
                </a:solidFill>
                <a:latin typeface="Arial" charset="0"/>
                <a:ea typeface="ＭＳ Ｐゴシック" charset="0"/>
              </a:rPr>
              <a:t>RE-ANALYSES</a:t>
            </a:r>
            <a:endParaRPr lang="en-US" sz="2000" b="1" kern="0" dirty="0">
              <a:solidFill>
                <a:schemeClr val="accent3">
                  <a:lumMod val="50000"/>
                </a:schemeClr>
              </a:solidFill>
              <a:latin typeface="Arial" charset="0"/>
              <a:ea typeface="ＭＳ Ｐゴシック" charset="0"/>
            </a:endParaRPr>
          </a:p>
          <a:p>
            <a:pPr algn="ctr" eaLnBrk="1" fontAlgn="auto" hangingPunct="1">
              <a:spcBef>
                <a:spcPts val="0"/>
              </a:spcBef>
              <a:spcAft>
                <a:spcPts val="0"/>
              </a:spcAft>
              <a:defRPr/>
            </a:pPr>
            <a:endParaRPr lang="en-US" sz="2000" b="1" kern="0" dirty="0">
              <a:solidFill>
                <a:schemeClr val="accent3">
                  <a:lumMod val="50000"/>
                </a:schemeClr>
              </a:solidFill>
              <a:latin typeface="Arial" charset="0"/>
              <a:ea typeface="ＭＳ Ｐゴシック" charset="0"/>
            </a:endParaRPr>
          </a:p>
        </p:txBody>
      </p:sp>
      <p:sp>
        <p:nvSpPr>
          <p:cNvPr id="13" name="13 Rectángulo"/>
          <p:cNvSpPr/>
          <p:nvPr/>
        </p:nvSpPr>
        <p:spPr>
          <a:xfrm>
            <a:off x="957292" y="5238154"/>
            <a:ext cx="7431132" cy="1152128"/>
          </a:xfrm>
          <a:prstGeom prst="rect">
            <a:avLst/>
          </a:prstGeom>
        </p:spPr>
        <p:txBody>
          <a:bodyPr wrap="square" numCol="2">
            <a:normAutofit/>
          </a:bodyPr>
          <a:lstStyle/>
          <a:p>
            <a:pPr eaLnBrk="1" fontAlgn="auto" hangingPunct="1">
              <a:lnSpc>
                <a:spcPct val="150000"/>
              </a:lnSpc>
              <a:spcBef>
                <a:spcPts val="0"/>
              </a:spcBef>
              <a:spcAft>
                <a:spcPts val="0"/>
              </a:spcAft>
              <a:defRPr/>
            </a:pPr>
            <a:r>
              <a:rPr lang="en-US" b="1" kern="0" dirty="0" smtClean="0">
                <a:solidFill>
                  <a:schemeClr val="accent3">
                    <a:lumMod val="50000"/>
                  </a:schemeClr>
                </a:solidFill>
                <a:latin typeface="Arial" charset="0"/>
                <a:ea typeface="ＭＳ Ｐゴシック" charset="0"/>
              </a:rPr>
              <a:t>User-defined requirements</a:t>
            </a:r>
            <a:endParaRPr lang="en-US" b="1" kern="0" dirty="0">
              <a:solidFill>
                <a:schemeClr val="accent3">
                  <a:lumMod val="50000"/>
                </a:schemeClr>
              </a:solidFill>
              <a:latin typeface="Arial" charset="0"/>
              <a:ea typeface="ＭＳ Ｐゴシック" charset="0"/>
            </a:endParaRPr>
          </a:p>
          <a:p>
            <a:pPr eaLnBrk="1" fontAlgn="auto" hangingPunct="1">
              <a:lnSpc>
                <a:spcPct val="150000"/>
              </a:lnSpc>
              <a:spcBef>
                <a:spcPts val="0"/>
              </a:spcBef>
              <a:spcAft>
                <a:spcPts val="0"/>
              </a:spcAft>
              <a:defRPr/>
            </a:pPr>
            <a:r>
              <a:rPr lang="en-US" b="1" kern="0" dirty="0" smtClean="0">
                <a:solidFill>
                  <a:schemeClr val="accent3">
                    <a:lumMod val="50000"/>
                  </a:schemeClr>
                </a:solidFill>
                <a:latin typeface="Arial" charset="0"/>
                <a:ea typeface="ＭＳ Ｐゴシック" charset="0"/>
              </a:rPr>
              <a:t>User interface Platforms</a:t>
            </a:r>
          </a:p>
          <a:p>
            <a:pPr eaLnBrk="1" fontAlgn="auto" hangingPunct="1">
              <a:lnSpc>
                <a:spcPct val="150000"/>
              </a:lnSpc>
              <a:spcBef>
                <a:spcPts val="0"/>
              </a:spcBef>
              <a:spcAft>
                <a:spcPts val="0"/>
              </a:spcAft>
              <a:defRPr/>
            </a:pPr>
            <a:r>
              <a:rPr lang="en-US" b="1" kern="0" dirty="0" smtClean="0">
                <a:solidFill>
                  <a:schemeClr val="accent3">
                    <a:lumMod val="50000"/>
                  </a:schemeClr>
                </a:solidFill>
                <a:latin typeface="Arial" charset="0"/>
                <a:ea typeface="ＭＳ Ｐゴシック" charset="0"/>
              </a:rPr>
              <a:t>Knowledge transfer</a:t>
            </a:r>
          </a:p>
          <a:p>
            <a:pPr eaLnBrk="1" fontAlgn="auto" hangingPunct="1">
              <a:lnSpc>
                <a:spcPct val="150000"/>
              </a:lnSpc>
              <a:spcBef>
                <a:spcPts val="0"/>
              </a:spcBef>
              <a:spcAft>
                <a:spcPts val="0"/>
              </a:spcAft>
              <a:defRPr/>
            </a:pPr>
            <a:r>
              <a:rPr lang="en-US" b="1" kern="0" dirty="0" smtClean="0">
                <a:solidFill>
                  <a:schemeClr val="accent3">
                    <a:lumMod val="50000"/>
                  </a:schemeClr>
                </a:solidFill>
                <a:latin typeface="Arial" charset="0"/>
                <a:ea typeface="ＭＳ Ｐゴシック" charset="0"/>
              </a:rPr>
              <a:t>Informing Decision making</a:t>
            </a:r>
            <a:endParaRPr lang="en-US" kern="0" dirty="0" smtClean="0">
              <a:solidFill>
                <a:schemeClr val="accent3">
                  <a:lumMod val="50000"/>
                </a:schemeClr>
              </a:solidFill>
              <a:latin typeface="Arial" charset="0"/>
              <a:ea typeface="ＭＳ Ｐゴシック" charset="0"/>
            </a:endParaRPr>
          </a:p>
        </p:txBody>
      </p:sp>
    </p:spTree>
    <p:extLst>
      <p:ext uri="{BB962C8B-B14F-4D97-AF65-F5344CB8AC3E}">
        <p14:creationId xmlns:p14="http://schemas.microsoft.com/office/powerpoint/2010/main" val="42777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p:bldP spid="10"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Seasonal</a:t>
            </a:r>
            <a:r>
              <a:rPr lang="es-ES" dirty="0" smtClean="0"/>
              <a:t> </a:t>
            </a:r>
            <a:r>
              <a:rPr lang="es-ES" dirty="0" err="1" smtClean="0"/>
              <a:t>wind</a:t>
            </a:r>
            <a:r>
              <a:rPr lang="es-ES" dirty="0" smtClean="0"/>
              <a:t> </a:t>
            </a:r>
            <a:r>
              <a:rPr lang="es-ES" dirty="0" err="1" smtClean="0"/>
              <a:t>power</a:t>
            </a:r>
            <a:r>
              <a:rPr lang="es-ES" dirty="0" smtClean="0"/>
              <a:t> </a:t>
            </a:r>
            <a:r>
              <a:rPr lang="es-ES" dirty="0" err="1" smtClean="0"/>
              <a:t>predictions</a:t>
            </a:r>
            <a:endParaRPr lang="es-ES" dirty="0"/>
          </a:p>
        </p:txBody>
      </p:sp>
      <p:pic>
        <p:nvPicPr>
          <p:cNvPr id="7"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13538" y="1014534"/>
            <a:ext cx="8316924" cy="387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BEBA8EAE-BF5A-486C-A8C5-ECC9F3942E4B}">
                <a14:imgProps xmlns:a14="http://schemas.microsoft.com/office/drawing/2010/main">
                  <a14:imgLayer r:embed="rId5">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037942" y="1014534"/>
            <a:ext cx="692520" cy="387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61728" y="4977915"/>
            <a:ext cx="2088232" cy="4010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0"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82160" y="4977915"/>
            <a:ext cx="1512168" cy="54827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 name="10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3538" y="5230876"/>
            <a:ext cx="3084858" cy="1346251"/>
          </a:xfrm>
          <a:prstGeom prst="rect">
            <a:avLst/>
          </a:prstGeom>
        </p:spPr>
      </p:pic>
      <p:pic>
        <p:nvPicPr>
          <p:cNvPr id="12"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49960" y="4977915"/>
            <a:ext cx="512386" cy="417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4" descr="http://kwind.me/future-of-renewables/assets/logo-edpr.jpg"/>
          <p:cNvPicPr>
            <a:picLocks noChangeAspect="1" noChangeArrowheads="1"/>
          </p:cNvPicPr>
          <p:nvPr/>
        </p:nvPicPr>
        <p:blipFill>
          <a:blip r:embed="rId10" cstate="print">
            <a:extLst>
              <a:ext uri="{28A0092B-C50C-407E-A947-70E740481C1C}">
                <a14:useLocalDpi xmlns:a14="http://schemas.microsoft.com/office/drawing/2010/main" val="0"/>
              </a:ext>
            </a:extLst>
          </a:blip>
          <a:srcRect t="9296" r="26328"/>
          <a:stretch>
            <a:fillRect/>
          </a:stretch>
        </p:blipFill>
        <p:spPr bwMode="auto">
          <a:xfrm>
            <a:off x="6094328" y="5748540"/>
            <a:ext cx="1296144" cy="5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https://brandcenter-en.edf.com/fichiers/fckeditor/Brandcenter/Gouvernance/EDF_Logo_RGB_300_F.jpg"/>
          <p:cNvPicPr>
            <a:picLocks noChangeAspect="1" noChangeArrowheads="1"/>
          </p:cNvPicPr>
          <p:nvPr/>
        </p:nvPicPr>
        <p:blipFill>
          <a:blip r:embed="rId11" cstate="print">
            <a:extLst>
              <a:ext uri="{28A0092B-C50C-407E-A947-70E740481C1C}">
                <a14:useLocalDpi xmlns:a14="http://schemas.microsoft.com/office/drawing/2010/main" val="0"/>
              </a:ext>
            </a:extLst>
          </a:blip>
          <a:srcRect l="10722" t="17789" r="11491" b="13210"/>
          <a:stretch>
            <a:fillRect/>
          </a:stretch>
        </p:blipFill>
        <p:spPr bwMode="auto">
          <a:xfrm>
            <a:off x="4739074" y="5703628"/>
            <a:ext cx="1248517" cy="59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http://www.wclimate.com/wp-content/uploads/2014/08/logo-alstom.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412699" y="5846444"/>
            <a:ext cx="1144324" cy="312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https://www.enbw.com/cd-layout/images/all/logo_enbw-1400139937707.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98852" y="6442447"/>
            <a:ext cx="1258171" cy="19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2" descr="http://www.vortexfdc.com/assets/img/vortex-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93784" y="6357295"/>
            <a:ext cx="1131749" cy="36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 descr="http://t0.gstatic.com/images?q=tbn:ANd9GcT0EwAOdFIc9NJoeoQtXYEtQnVl0gcGD98nDzMHgk7c0kcRH2wg4A"/>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36699" y="6305811"/>
            <a:ext cx="1321381" cy="469439"/>
          </a:xfrm>
          <a:prstGeom prst="rect">
            <a:avLst/>
          </a:prstGeom>
          <a:noFill/>
          <a:extLst>
            <a:ext uri="{909E8E84-426E-40DD-AFC4-6F175D3DCCD1}">
              <a14:hiddenFill xmlns:a14="http://schemas.microsoft.com/office/drawing/2010/main">
                <a:solidFill>
                  <a:srgbClr val="FFFFFF"/>
                </a:solidFill>
              </a14:hiddenFill>
            </a:ext>
          </a:extLst>
        </p:spPr>
      </p:pic>
      <p:sp>
        <p:nvSpPr>
          <p:cNvPr id="19" name="18 Triángulo isósceles"/>
          <p:cNvSpPr/>
          <p:nvPr/>
        </p:nvSpPr>
        <p:spPr>
          <a:xfrm rot="16200000" flipV="1">
            <a:off x="3206067" y="5759152"/>
            <a:ext cx="1735380" cy="296813"/>
          </a:xfrm>
          <a:prstGeom prst="triangle">
            <a:avLst/>
          </a:prstGeom>
          <a:solidFill>
            <a:schemeClr val="accent5">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0" name="Picture 1"/>
          <p:cNvPicPr>
            <a:picLocks noChangeAspect="1" noChangeArrowheads="1"/>
          </p:cNvPicPr>
          <p:nvPr/>
        </p:nvPicPr>
        <p:blipFill rotWithShape="1">
          <a:blip r:embed="rId16"/>
          <a:srcRect l="6402" r="39736"/>
          <a:stretch/>
        </p:blipFill>
        <p:spPr bwMode="auto">
          <a:xfrm rot="21285688">
            <a:off x="322408" y="1725165"/>
            <a:ext cx="2240550" cy="32326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6" name="Picture 2"/>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1186" t="17971" r="80558" b="67435"/>
          <a:stretch/>
        </p:blipFill>
        <p:spPr bwMode="auto">
          <a:xfrm>
            <a:off x="7835392" y="5384622"/>
            <a:ext cx="1097620" cy="481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186239" y="5388903"/>
            <a:ext cx="1512168" cy="369332"/>
          </a:xfrm>
          <a:prstGeom prst="rect">
            <a:avLst/>
          </a:prstGeom>
          <a:noFill/>
        </p:spPr>
        <p:txBody>
          <a:bodyPr wrap="square" rtlCol="0">
            <a:spAutoFit/>
          </a:bodyPr>
          <a:lstStyle/>
          <a:p>
            <a:r>
              <a:rPr lang="en-US" dirty="0" smtClean="0"/>
              <a:t>Clim4Energy</a:t>
            </a:r>
          </a:p>
        </p:txBody>
      </p:sp>
    </p:spTree>
    <p:extLst>
      <p:ext uri="{BB962C8B-B14F-4D97-AF65-F5344CB8AC3E}">
        <p14:creationId xmlns:p14="http://schemas.microsoft.com/office/powerpoint/2010/main" val="26332043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https://upload.wikimedia.org/wikipedia/commons/0/04/Hurricane_Isabel_from_IS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902816"/>
            <a:ext cx="5136505" cy="340005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Seasonal predictions of Hurricanes</a:t>
            </a:r>
            <a:endParaRPr lang="en-US" dirty="0"/>
          </a:p>
        </p:txBody>
      </p:sp>
      <p:pic>
        <p:nvPicPr>
          <p:cNvPr id="1026" name="Picture 2" descr="CSU.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1545723"/>
            <a:ext cx="1254850" cy="1750445"/>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Image result for xlcatl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470" y="902816"/>
            <a:ext cx="1395190" cy="1395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descr="G:\Dropbox\BSC ES SERVICES COMM\Graphic Resources\HURRICANE\Galveston Island Texas 9 13 2008 after Hurricane Ike @Flikr cc by Chuck Simmin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425" y="4379741"/>
            <a:ext cx="3873378" cy="2576872"/>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36" name="Picture 12" descr="https://upload.wikimedia.org/wikipedia/commons/c/cd/Effects_of_Hurricane_Ike_in_San_Leon,_TX.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95872" y="4379741"/>
            <a:ext cx="4265787" cy="2545428"/>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data:image/jpeg;base64,/9j/4AAQSkZJRgABAQAAAQABAAD/2wCEAAkGBw8MDg8PDw4PDw8NEA8PDw8QEBAQEhUQFBEWFxUVFBMYHSggGBslHRQVIjIhJSkrLi4uFx8zODMsNygtLisBCgoKDg0OGhAQGiwkHyQsLCwtLCwsLCwsLCwsLCwsLCwsLCwsLCwsLCwsLCwsLCwsLCwsLCwsLCwsLCwsLCwsLP/AABEIAOEA4QMBEQACEQEDEQH/xAAcAAEAAgMBAQEAAAAAAAAAAAAABgcBBQgEAwL/xABHEAACAQICBgQJCQYEBwAAAAAAAQIDBAURBgcSITFBE1Fx0RYiVGFzgZGSshQjMjRCk6GxwRU1RFKz8Bd0ouEkM0NTYnKD/8QAGwEBAAIDAQEAAAAAAAAAAAAAAAEDAgQGBQf/xAAwEQEAAgIBBAAEBAUFAQAAAAAAAQIDEQQFEiExExVBUiIzUXEGFDJCYRYjNIGRJP/aAAwDAQACEQMRAD8AhBqvp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QMgBsAAIncbBtIEBIEASkIQAAT4MidJMiEAAbAkCAJAAAAAAAAAAAtX/CFeXS+6XeW/Dcp/qG32Mf4Qx8ul90u8fDT/AKht9jw4hqmuYLOhdUqv/jOEqf4psTjW4+v7nVq6QrGMDubCajcUZU9rcpcYPslwK7Vexx+Zhz+KS8GXeYxDbtEz49LIwvVYrmhSrO8lHpacJ5dGnltLPLiXRRzWbrlqXmsV9PvW1R7MZON65SSeSdNJN5bt+fWPhwxr1+2/NVZ3NvOjUnSqLZnSk4TT60VWjTo8OauWsWh8kQ2IgW8MdpDobotPF6s4qfRUqSznU2drxuUUusspTby+odRjjR48yma1Qry6X3S7zL4byPn9vtRbTfRFYN0Pz7rdPt8YqOWyYWrp6vTOpTypmJjSM29CdWUYQhKc57oxim235kjH3L0b3jHE2vOoTvBNVtzWSndVY0Iv7EFtT9b4L8SyMbn8/XKU8U8pBDVNZpeNcXEn15xX6GXw2n89zT6h5bzVHTybo3lRS5KpGMl+GQnGtx9fvE/iqhePaF3+HpyqUtumt/SUs5RS62uKK5q9bj9Vw5fXiUcTK3qUmto3DJkyAAAAAAAAAADp/wCWUv8AuQ95G0+afCv+knyuk/8AqQ95A+Hf9H1U0+AY6mPbxYthdG8pSo1oKUJppp8e1PkyJiFmHPfFburLn7SjBpYbdVbeTclHxqcsss4PgUWrqXc8DlfzGLvn6L70W+o2noKXwovr6cRy4/3ra/VtMjJRpVWtzRrLK/pR4ZRuEur7M/VwKslduj6JzdW+HZV5R6dVvy+lrQnVqRpwi5TqSUYxXOTJiNypy5Ix1mbOhdD8BhhlpCjFLby2qsucqj4t/wB8jZrGnBczkTmyzb6N6ZNXSq9d38H/APX8kVZHRdAnU3/ZstVWjcaFurupFOtXWcG/sU+SXaTWsR5UdX5tslvhxPiE+clFbzN4m5nxDU3GleHU5unO+t4zXGLqRzXaO5sRxM9o3FZbG2vKVeO1SqRqR64SUvyG1Vsd6eLR/wCv1Xy2d+WXPPhkPDGJtv8AC550uurete1ZWtOMKKeynHhOSe+eXL/Y18kxvw73ptMlcUTdpjB6ISgAAAAAAAAAZyfW/eZPlX8Cv6G9b837zI2fAr9YTTV3pTcW13St51JVKFeSp7M25OM3wab38eXnM8d5eH1Pp1JxTkj6LvyL3IVVLrttVGpZ1luc41ab7I5SX5sryR5dL0LJMxeix9FvqNr6Cn8KM49PE5n51v3bRslral8bq1hWhOnUSlCcXGUXzTRGtsq2tSYmHPOleBywy7qUHm4fSpS66be72cCi1Xd9P5Vc+GJ35hN9Umjm939VZLJwtk/9U/0RZSrxuuc3u1hp/wBrUSy9ZY5vT9J5gVVrx4WfbVX4Iru6HonjvWPglOMbW3UfoqjTS7NlGcf0vD5EzOSf3R7Wa6/7MrfJ9rPah0mzntdFn42WXq/Ei3pt9M7I5Ed/pRMct+XA1p27us1mfHp6cPv61pLboVZ0pJ55weXtXBmUWmFWbjYstfx1SjEtYd1dWLtpxUak/FnXg8s4c93JsynI8rF0alcvf9ENK/q9ute2NQGTIIAAAAAAAAABjaX9sdsse+opIalHxKplq60brXV5RruEoW9vNVXOSaUpL6MY58d+W8zpV4fVedSuKaRPleRe46JiI2qPXVeqVe1oJ76UKlSXm2skl+BXkny6joOLUWusvRf6jaegpfCiyHg8yf8AetP+Wv09xWeH2Tuab8anWt81/NF1YqUfWmyLTpnw8PxsnZLZ4PilO9t6dek84VIprzPmu3kTWVWbDOLJNLNXpjorSxenTjN7E6U01NLfsN+PH1pGNq7W8Lm3wTPa3tpbwoU4U6cVGFOKjGKW5JcjKI01r3m1pvZE9NdKfkta0s6T+duK9LpGvsUukWftMZny3eLw5yY7ZZ9aTOLMpaEqs13rdZ9tX8kV3dF0KN90JXq9xuF7YUUmukoRVKpHmnFZLNedIyrO4eZ1LjThzTuPEpNKKa37zLTz497hGMY0Dw68bnKh0U3vc6L6Nt9bS3P1oiabelh6lyMXiLbQ/E9U01m7a6T6oVVl6tpGE43qYP4g1OskINjOA3VhJq4oSgv5140H2SX6lU0093Bz8OaPwz5azIxblYnXkBASAAAAAAAAADpr9k23k9H7uHcbOnzb+Yy/dP8A6fsq3W9UKSfo49w0TyMn6y9EYKKySSS5JZInSrc+7S1ekGP2+HUXUrTSyXiwz8aT5JIibabHH4mTPbVYc/49itS/uKlxU+lUeajyjFcI+o17TuzueLx4wYYpDoLRb6ha+gpfCjYr6cNzYiMttfq0Otr901fS0P6sSMnpu9I/5Ef9oPqu0m+R11a1ZfMXEvEb4Rqv8kyulnsdY4XxMfxa+4XTFlzkta8Q1mkeMU8OtqlxUy8RZRjzlN8IpETOl/GwWz5YpCh7S+qXeJ0K9WW1Uq3VKUvNnNbl5lwRRFt2djnwVwcaaRHjTo1cDYlw8qr13fwfbU/QrvDo+gx5sr/BsYuMPrKtbz2ZLdJPfGUeqSK4tp0PK4lORGrLOwPWpb1Eo3dOVCXBzj49Nv1b0WxkhzHJ6Flr+XO0yw/SC0u8uhuaVRv7KklL3eJnFol5F+Llx+LVls+JKmfD4X1nTrwdOrCM4SWTjJZojTOmW1J7qqH070Z/ZVyowz6CsnKk3vaa+lBvzFF407TpfPnkU1PtGit68BKQIAAAAAAAALXWtym39SqfeQLpyQ5SOgZJ/uhLNEdK6WLwlKEXTqU5ZTpSabS5PdyZnWdvJ5vAycW3bb0kE1ue8mYaMfhhz9p1YXNvf1I3NSdba8ajVnnvpt7slwTXBpFF4l3PR7Yr4o7faOsxh6s+HSWi31C09BS+BGxD51y/zrfuj+tz901fSW/9WJjf03Okf8mFHN5cPVl18ij07fJETXS79XGlH7QtujqyXyi3SVTPc5Q4RmvZv85sUtuHFdT4VsGXcR4lX+sjSZ4jc9HTf/DWzcYpcJ1ODl2ckVXn6Pc6TwvgU+JePMo9gTzvbT/M0fjRjT23+oecFp/w6WibMvnyrNd38F21f0Kss+HR/wAP/wBVkAwbArm/6V29LpFRjtTfDfyin17jCtNw97k83HgmO76tdUg4ScZxcZReUotbMk/OjGY0vplraIn9X5W55ptPrW5jumGdsdbeEs0T01vbOrSjKrKtQlOEJU6j2nk2l4snvXEzrfbx+d0zHkx2tEamF7ovhxke1da6oL5LbS5xrNL1wfcV5Xu9BtMZZVCUuxgAAAAAAAAAABGjX1httGscqYbdQrw4J7NSH81N8V28zOltNDncOvIxzuPLoXD7yFzRp1qb2oVYqUWt+5mxE7cHkxzS00lo9OtHI4naOMUlWpZyoy57S+y/M+BFo22+n8m3HyR58KCrU5QcoTi4yg3GUXxTXFM1tal3dMkXx90Oj9FvqFp6Cl8CNmPT59y/zrfu0Gtv901fSW/9WJjf03Ojz/8ATCjih3Ue9S+1nd1aEnKlUlTlKEoScd2cXxTETpVlwUyz+L6PiuGXJBZWNRp7cB+u2n+Yo/GjKntp9Q84Lfs6XRsS+ffqrbWxYu7uMOoRnGDqzqR2pPJLcv7yMLxEvc6RlnDF7/4TTR7BqWHW8KFJborxnlk5SfGTM6+nlcrkX5GX4ky8mkGiFliK+epJVOVSD2Z+3n6zGa7W8fnZsPqUKu9Ub2vmrzxeqpTzftTMZx7evT+INR+KPLYaPar6dtWhWuK/Tum1KMIw2Y7S4N5ttiMcQ1+T1q+Ws1r4WHmkW6eHVUeuXFo1KtC1jJSdLOrUy5N7ort4lOWXU9CwTFZvKuGyp01fQAAAAAAAAAAYAyiJFg6rtKlaTdpXqbNGpnKlKT3Rnxaz5Jl2Kzmus9O7o78ceVnLSKy8rodvSRLe6HOxxM+tTWVX6z7C1nP5ba16MpTyjXpwnFvPlNL8ym+tuj6Tly1j4WSJWBo7j1nCytoyuaMZRo0005xzTUUW1l4vK4uacttV+rRa0MYtq+G1IUrilUlt0XsxnFvdUi3u7CLz4bPSuPkpm3MKdNd2seY2EASPbgk1G7tZSaUY16Tbe5JKS4mUe2nzomcFoh0H4R2PlVD7yPeXxMOG/lcv0qrfW9iVC5+SdDVhU2XUzcJJ5bllwK7y9/omC1ZtGSPbW6MaxbmySp107mksks3lUivNLn6yIyL+Z0SmWN4/ErIwjTrDruKyrqnJ8YVvEa9u72Ms7tufzdM5GH6JBTvaU1nGrTkvNOLMomGn8K8e4fG6xW3opupXpRS65x7xMwyrgyWn8MSg+lGsyhRUqdn89Ve7pMsqUX2/aMJvp6/D6NlvPdkjUKkubidacqlSTnUqNylJ8WyiZ3LrMOKuKvbD5MLgJAgAAAAAAAAAAA/ZE1hjZXVwG5V9mp3p+kufAW3LPVYnctvS0UxCpFTjZVZRmlKMko5NPg+JZqWhfqPHi0xMw/a0PxJfwFb2R7yO2UV6jxo/uhnwPxPyGt7I95HZLP5px/uhjwPxPyGt7I947JPmfH++GfA/E/Ia3sj3jtk+Z8f74FohifkFb2R7x2yiep8bWu6GPA7EvIK3ux7x22Vx1DixH9UPFiOEXFnsq4oSoueeztpLPLjwItEtvBycWb+jXh4eZjDY9z5Hl2k7JrDKllwz9o3LGcdPtgbz47+0d0ojHSP7YYzDPyBMxsYAAAAAAAAAAAAAAGVmDyw+D7GK+2Fv6PLpTR/6nbegpfAjZiPD51yfzbfvLYk+FPhkahANDA1ADQDUJVPrt/5ln/6VfzRVkdL0Df41ZMph1M+wkAAAAAAAAAAAAAAAAAAAAAAiY2kNvptiVKEYQunGMEoxWzHcktxn3y86/SuPeZtMPp4e4r5XL3Y9w75Y/J+N9p4e4r5XL3Y9xPfJ8o432nh7ivlcvdj3Ed58o432nh7inlcvdj3E98nyjjfaeHuK+Vy92PcO+T5RxvtPD3FfK5e7HuHfJ8n432tZjGO3V+4u5quq6aahmkss+PAxm221x+Hj4++yNba0wbWvqEgAAAAAAAAAAAAAAAAAAAAAAAAAAAAAAAAAAAAAAAAAAAAAAAAAAAAAAAAAAAAAAAAAAAAAAAAAAAAAAAAAAAD/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data:image/jpeg;base64,/9j/4AAQSkZJRgABAQAAAQABAAD/2wCEAAkGBw8MDg8PDw4PDw8NEA8PDw8QEBAQEhUQFBEWFxUVFBMYHSggGBslHRQVIjIhJSkrLi4uFx8zODMsNygtLisBCgoKDg0OGhAQGiwkHyQsLCwtLCwsLCwsLCwsLCwsLCwsLCwsLCwsLCwsLCwsLCwsLCwsLCwsLCwsLCwsLCwsLP/AABEIAOEA4QMBEQACEQEDEQH/xAAcAAEAAgMBAQEAAAAAAAAAAAAABgcBBQgEAwL/xABHEAACAQICBgQJCQYEBwAAAAAAAQIDBAURBgcSITFBE1Fx0RYiVGFzgZGSshQjMjRCk6GxwRU1RFKz8Bd0ouEkM0NTYnKD/8QAGwEBAAIDAQEAAAAAAAAAAAAAAAEDAgQGBQf/xAAwEQEAAgIBBAAEBAUFAQAAAAAAAQIDEQQFEiExExVBUiIzUXEGFDJCYRYjNIGRJP/aAAwDAQACEQMRAD8AhBqvp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QMgBsAAIncbBtIEBIEASkIQAAT4MidJMiEAAbAkCAJAAAAAAAAAAAtX/CFeXS+6XeW/Dcp/qG32Mf4Qx8ul90u8fDT/AKht9jw4hqmuYLOhdUqv/jOEqf4psTjW4+v7nVq6QrGMDubCajcUZU9rcpcYPslwK7Vexx+Zhz+KS8GXeYxDbtEz49LIwvVYrmhSrO8lHpacJ5dGnltLPLiXRRzWbrlqXmsV9PvW1R7MZON65SSeSdNJN5bt+fWPhwxr1+2/NVZ3NvOjUnSqLZnSk4TT60VWjTo8OauWsWh8kQ2IgW8MdpDobotPF6s4qfRUqSznU2drxuUUusspTby+odRjjR48yma1Qry6X3S7zL4byPn9vtRbTfRFYN0Pz7rdPt8YqOWyYWrp6vTOpTypmJjSM29CdWUYQhKc57oxim235kjH3L0b3jHE2vOoTvBNVtzWSndVY0Iv7EFtT9b4L8SyMbn8/XKU8U8pBDVNZpeNcXEn15xX6GXw2n89zT6h5bzVHTybo3lRS5KpGMl+GQnGtx9fvE/iqhePaF3+HpyqUtumt/SUs5RS62uKK5q9bj9Vw5fXiUcTK3qUmto3DJkyAAAAAAAAAADp/wCWUv8AuQ95G0+afCv+knyuk/8AqQ95A+Hf9H1U0+AY6mPbxYthdG8pSo1oKUJppp8e1PkyJiFmHPfFburLn7SjBpYbdVbeTclHxqcsss4PgUWrqXc8DlfzGLvn6L70W+o2noKXwovr6cRy4/3ra/VtMjJRpVWtzRrLK/pR4ZRuEur7M/VwKslduj6JzdW+HZV5R6dVvy+lrQnVqRpwi5TqSUYxXOTJiNypy5Ix1mbOhdD8BhhlpCjFLby2qsucqj4t/wB8jZrGnBczkTmyzb6N6ZNXSq9d38H/APX8kVZHRdAnU3/ZstVWjcaFurupFOtXWcG/sU+SXaTWsR5UdX5tslvhxPiE+clFbzN4m5nxDU3GleHU5unO+t4zXGLqRzXaO5sRxM9o3FZbG2vKVeO1SqRqR64SUvyG1Vsd6eLR/wCv1Xy2d+WXPPhkPDGJtv8AC550uurete1ZWtOMKKeynHhOSe+eXL/Y18kxvw73ptMlcUTdpjB6ISgAAAAAAAAAZyfW/eZPlX8Cv6G9b837zI2fAr9YTTV3pTcW13St51JVKFeSp7M25OM3wab38eXnM8d5eH1Pp1JxTkj6LvyL3IVVLrttVGpZ1luc41ab7I5SX5sryR5dL0LJMxeix9FvqNr6Cn8KM49PE5n51v3bRslral8bq1hWhOnUSlCcXGUXzTRGtsq2tSYmHPOleBywy7qUHm4fSpS66be72cCi1Xd9P5Vc+GJ35hN9Umjm939VZLJwtk/9U/0RZSrxuuc3u1hp/wBrUSy9ZY5vT9J5gVVrx4WfbVX4Iru6HonjvWPglOMbW3UfoqjTS7NlGcf0vD5EzOSf3R7Wa6/7MrfJ9rPah0mzntdFn42WXq/Ei3pt9M7I5Ed/pRMct+XA1p27us1mfHp6cPv61pLboVZ0pJ55weXtXBmUWmFWbjYstfx1SjEtYd1dWLtpxUak/FnXg8s4c93JsynI8rF0alcvf9ENK/q9ute2NQGTIIAAAAAAAAABjaX9sdsse+opIalHxKplq60brXV5RruEoW9vNVXOSaUpL6MY58d+W8zpV4fVedSuKaRPleRe46JiI2qPXVeqVe1oJ76UKlSXm2skl+BXkny6joOLUWusvRf6jaegpfCiyHg8yf8AetP+Wv09xWeH2Tuab8anWt81/NF1YqUfWmyLTpnw8PxsnZLZ4PilO9t6dek84VIprzPmu3kTWVWbDOLJNLNXpjorSxenTjN7E6U01NLfsN+PH1pGNq7W8Lm3wTPa3tpbwoU4U6cVGFOKjGKW5JcjKI01r3m1pvZE9NdKfkta0s6T+duK9LpGvsUukWftMZny3eLw5yY7ZZ9aTOLMpaEqs13rdZ9tX8kV3dF0KN90JXq9xuF7YUUmukoRVKpHmnFZLNedIyrO4eZ1LjThzTuPEpNKKa37zLTz497hGMY0Dw68bnKh0U3vc6L6Nt9bS3P1oiabelh6lyMXiLbQ/E9U01m7a6T6oVVl6tpGE43qYP4g1OskINjOA3VhJq4oSgv5140H2SX6lU0093Bz8OaPwz5azIxblYnXkBASAAAAAAAAADpr9k23k9H7uHcbOnzb+Yy/dP8A6fsq3W9UKSfo49w0TyMn6y9EYKKySSS5JZInSrc+7S1ekGP2+HUXUrTSyXiwz8aT5JIibabHH4mTPbVYc/49itS/uKlxU+lUeajyjFcI+o17TuzueLx4wYYpDoLRb6ha+gpfCjYr6cNzYiMttfq0Otr901fS0P6sSMnpu9I/5Ef9oPqu0m+R11a1ZfMXEvEb4Rqv8kyulnsdY4XxMfxa+4XTFlzkta8Q1mkeMU8OtqlxUy8RZRjzlN8IpETOl/GwWz5YpCh7S+qXeJ0K9WW1Uq3VKUvNnNbl5lwRRFt2djnwVwcaaRHjTo1cDYlw8qr13fwfbU/QrvDo+gx5sr/BsYuMPrKtbz2ZLdJPfGUeqSK4tp0PK4lORGrLOwPWpb1Eo3dOVCXBzj49Nv1b0WxkhzHJ6Flr+XO0yw/SC0u8uhuaVRv7KklL3eJnFol5F+Llx+LVls+JKmfD4X1nTrwdOrCM4SWTjJZojTOmW1J7qqH070Z/ZVyowz6CsnKk3vaa+lBvzFF407TpfPnkU1PtGit68BKQIAAAAAAAALXWtym39SqfeQLpyQ5SOgZJ/uhLNEdK6WLwlKEXTqU5ZTpSabS5PdyZnWdvJ5vAycW3bb0kE1ue8mYaMfhhz9p1YXNvf1I3NSdba8ajVnnvpt7slwTXBpFF4l3PR7Yr4o7faOsxh6s+HSWi31C09BS+BGxD51y/zrfuj+tz901fSW/9WJjf03Okf8mFHN5cPVl18ij07fJETXS79XGlH7QtujqyXyi3SVTPc5Q4RmvZv85sUtuHFdT4VsGXcR4lX+sjSZ4jc9HTf/DWzcYpcJ1ODl2ckVXn6Pc6TwvgU+JePMo9gTzvbT/M0fjRjT23+oecFp/w6WibMvnyrNd38F21f0Kss+HR/wAP/wBVkAwbArm/6V29LpFRjtTfDfyin17jCtNw97k83HgmO76tdUg4ScZxcZReUotbMk/OjGY0vplraIn9X5W55ptPrW5jumGdsdbeEs0T01vbOrSjKrKtQlOEJU6j2nk2l4snvXEzrfbx+d0zHkx2tEamF7ovhxke1da6oL5LbS5xrNL1wfcV5Xu9BtMZZVCUuxgAAAAAAAAAABGjX1httGscqYbdQrw4J7NSH81N8V28zOltNDncOvIxzuPLoXD7yFzRp1qb2oVYqUWt+5mxE7cHkxzS00lo9OtHI4naOMUlWpZyoy57S+y/M+BFo22+n8m3HyR58KCrU5QcoTi4yg3GUXxTXFM1tal3dMkXx90Oj9FvqFp6Cl8CNmPT59y/zrfu0Gtv901fSW/9WJjf03Ojz/8ATCjih3Ue9S+1nd1aEnKlUlTlKEoScd2cXxTETpVlwUyz+L6PiuGXJBZWNRp7cB+u2n+Yo/GjKntp9Q84Lfs6XRsS+ffqrbWxYu7uMOoRnGDqzqR2pPJLcv7yMLxEvc6RlnDF7/4TTR7BqWHW8KFJborxnlk5SfGTM6+nlcrkX5GX4ky8mkGiFliK+epJVOVSD2Z+3n6zGa7W8fnZsPqUKu9Ub2vmrzxeqpTzftTMZx7evT+INR+KPLYaPar6dtWhWuK/Tum1KMIw2Y7S4N5ttiMcQ1+T1q+Ws1r4WHmkW6eHVUeuXFo1KtC1jJSdLOrUy5N7ort4lOWXU9CwTFZvKuGyp01fQAAAAAAAAAAYAyiJFg6rtKlaTdpXqbNGpnKlKT3Rnxaz5Jl2Kzmus9O7o78ceVnLSKy8rodvSRLe6HOxxM+tTWVX6z7C1nP5ba16MpTyjXpwnFvPlNL8ym+tuj6Tly1j4WSJWBo7j1nCytoyuaMZRo0005xzTUUW1l4vK4uacttV+rRa0MYtq+G1IUrilUlt0XsxnFvdUi3u7CLz4bPSuPkpm3MKdNd2seY2EASPbgk1G7tZSaUY16Tbe5JKS4mUe2nzomcFoh0H4R2PlVD7yPeXxMOG/lcv0qrfW9iVC5+SdDVhU2XUzcJJ5bllwK7y9/omC1ZtGSPbW6MaxbmySp107mksks3lUivNLn6yIyL+Z0SmWN4/ErIwjTrDruKyrqnJ8YVvEa9u72Ms7tufzdM5GH6JBTvaU1nGrTkvNOLMomGn8K8e4fG6xW3opupXpRS65x7xMwyrgyWn8MSg+lGsyhRUqdn89Ve7pMsqUX2/aMJvp6/D6NlvPdkjUKkubidacqlSTnUqNylJ8WyiZ3LrMOKuKvbD5MLgJAgAAAAAAAAAAA/ZE1hjZXVwG5V9mp3p+kufAW3LPVYnctvS0UxCpFTjZVZRmlKMko5NPg+JZqWhfqPHi0xMw/a0PxJfwFb2R7yO2UV6jxo/uhnwPxPyGt7I95HZLP5px/uhjwPxPyGt7I947JPmfH++GfA/E/Ia3sj3jtk+Z8f74FohifkFb2R7x2yiep8bWu6GPA7EvIK3ux7x22Vx1DixH9UPFiOEXFnsq4oSoueeztpLPLjwItEtvBycWb+jXh4eZjDY9z5Hl2k7JrDKllwz9o3LGcdPtgbz47+0d0ojHSP7YYzDPyBMxsYAAAAAAAAAAAAAAGVmDyw+D7GK+2Fv6PLpTR/6nbegpfAjZiPD51yfzbfvLYk+FPhkahANDA1ADQDUJVPrt/5ln/6VfzRVkdL0Df41ZMph1M+wkAAAAAAAAAAAAAAAAAAAAAAiY2kNvptiVKEYQunGMEoxWzHcktxn3y86/SuPeZtMPp4e4r5XL3Y9w75Y/J+N9p4e4r5XL3Y9xPfJ8o432nh7ivlcvdj3Ed58o432nh7inlcvdj3E98nyjjfaeHuK+Vy92PcO+T5RxvtPD3FfK5e7HuHfJ8n432tZjGO3V+4u5quq6aahmkss+PAxm221x+Hj4++yNba0wbWvqEgAAAAAAAAAAAAAAAAAAAAAAAAAAAAAAAAAAAAAAAAAAAAAAAAAAAAAAAAAAAAAAAAAAAAAAAAAAAAAAAAAAAD/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1" name="Picture 5" descr="G:\Dropbox\ES SERVICES BSC\Graphic Resources\LOGOS\PARTNERS &amp; STAKEHOLDERS\RM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66723" y="2501850"/>
            <a:ext cx="1395190" cy="1395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6347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keyassets.timeincuk.net/inspirewp/live/wp-content/uploads/sites/34/2011/11/000002042-Sogrape_Vinhos-630x3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6771" y="1133698"/>
            <a:ext cx="2034550" cy="10947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344" r="55994" b="38731"/>
          <a:stretch/>
        </p:blipFill>
        <p:spPr bwMode="auto">
          <a:xfrm>
            <a:off x="5697334" y="1030301"/>
            <a:ext cx="3266374" cy="2799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C:\Users\ijimenez\Desktop\descarg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69" y="1343174"/>
            <a:ext cx="1702562" cy="840640"/>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xfrm>
            <a:off x="396876" y="4706"/>
            <a:ext cx="6191348" cy="696944"/>
          </a:xfrm>
        </p:spPr>
        <p:txBody>
          <a:bodyPr/>
          <a:lstStyle/>
          <a:p>
            <a:r>
              <a:rPr lang="es-ES_tradnl" sz="2400" dirty="0" err="1" smtClean="0"/>
              <a:t>Seasonal</a:t>
            </a:r>
            <a:r>
              <a:rPr lang="es-ES_tradnl" sz="2400" dirty="0" smtClean="0"/>
              <a:t> </a:t>
            </a:r>
            <a:r>
              <a:rPr lang="es-ES_tradnl" sz="2400" dirty="0" err="1" smtClean="0"/>
              <a:t>predictions</a:t>
            </a:r>
            <a:r>
              <a:rPr lang="es-ES_tradnl" sz="2400" dirty="0" smtClean="0"/>
              <a:t> and </a:t>
            </a:r>
            <a:r>
              <a:rPr lang="es-ES_tradnl" sz="2400" dirty="0" err="1" smtClean="0"/>
              <a:t>projections</a:t>
            </a:r>
            <a:r>
              <a:rPr lang="es-ES_tradnl" sz="2400" dirty="0" smtClean="0"/>
              <a:t/>
            </a:r>
            <a:br>
              <a:rPr lang="es-ES_tradnl" sz="2400" dirty="0" smtClean="0"/>
            </a:br>
            <a:r>
              <a:rPr lang="es-ES_tradnl" sz="2400" dirty="0" err="1" smtClean="0"/>
              <a:t>for</a:t>
            </a:r>
            <a:r>
              <a:rPr lang="es-ES_tradnl" sz="2400" dirty="0" smtClean="0"/>
              <a:t> </a:t>
            </a:r>
            <a:r>
              <a:rPr lang="es-ES_tradnl" sz="2400" dirty="0" err="1" smtClean="0"/>
              <a:t>agriculture</a:t>
            </a:r>
            <a:endParaRPr lang="es-ES" sz="2400" dirty="0"/>
          </a:p>
        </p:txBody>
      </p:sp>
      <p:sp>
        <p:nvSpPr>
          <p:cNvPr id="10" name="AutoShape 2" descr="Image result for bodegas torr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2050" name="Picture 2" descr="http://kio.pg.gda.pl/ERM2009/images/logo_jrc.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2288" y="2733837"/>
            <a:ext cx="1828994" cy="786408"/>
          </a:xfrm>
          <a:prstGeom prst="rect">
            <a:avLst/>
          </a:prstGeom>
          <a:noFill/>
          <a:extLst>
            <a:ext uri="{909E8E84-426E-40DD-AFC4-6F175D3DCCD1}">
              <a14:hiddenFill xmlns:a14="http://schemas.microsoft.com/office/drawing/2010/main">
                <a:solidFill>
                  <a:srgbClr val="FFFFFF"/>
                </a:solidFill>
              </a14:hiddenFill>
            </a:ext>
          </a:extLst>
        </p:spPr>
      </p:pic>
      <p:pic>
        <p:nvPicPr>
          <p:cNvPr id="9" name="Shape 112"/>
          <p:cNvPicPr preferRelativeResize="0"/>
          <p:nvPr/>
        </p:nvPicPr>
        <p:blipFill rotWithShape="1">
          <a:blip r:embed="rId6">
            <a:alphaModFix/>
          </a:blip>
          <a:srcRect l="36338" t="33611" r="16650" b="23777"/>
          <a:stretch/>
        </p:blipFill>
        <p:spPr>
          <a:xfrm>
            <a:off x="293535" y="4409930"/>
            <a:ext cx="2926501" cy="1636075"/>
          </a:xfrm>
          <a:prstGeom prst="rect">
            <a:avLst/>
          </a:prstGeom>
          <a:noFill/>
          <a:ln>
            <a:noFill/>
          </a:ln>
        </p:spPr>
      </p:pic>
      <p:sp>
        <p:nvSpPr>
          <p:cNvPr id="11" name="Shape 119"/>
          <p:cNvSpPr txBox="1">
            <a:spLocks noGrp="1"/>
          </p:cNvSpPr>
          <p:nvPr>
            <p:ph type="body" idx="4294967295"/>
          </p:nvPr>
        </p:nvSpPr>
        <p:spPr>
          <a:xfrm>
            <a:off x="533602" y="4024219"/>
            <a:ext cx="2573999" cy="362100"/>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None/>
            </a:pPr>
            <a:r>
              <a:rPr lang="en-US" sz="1600" dirty="0" smtClean="0">
                <a:solidFill>
                  <a:schemeClr val="dk1"/>
                </a:solidFill>
              </a:rPr>
              <a:t>Winkler Index </a:t>
            </a:r>
            <a:r>
              <a:rPr lang="en-US" sz="1600" dirty="0">
                <a:solidFill>
                  <a:schemeClr val="dk1"/>
                </a:solidFill>
              </a:rPr>
              <a:t>Oct-</a:t>
            </a:r>
            <a:r>
              <a:rPr lang="en-US" sz="1600" dirty="0" err="1">
                <a:solidFill>
                  <a:schemeClr val="dk1"/>
                </a:solidFill>
              </a:rPr>
              <a:t>Abr</a:t>
            </a:r>
            <a:endParaRPr lang="en-US" sz="1600" dirty="0">
              <a:solidFill>
                <a:schemeClr val="dk1"/>
              </a:solidFill>
            </a:endParaRPr>
          </a:p>
        </p:txBody>
      </p:sp>
      <p:pic>
        <p:nvPicPr>
          <p:cNvPr id="12" name="Shape 111"/>
          <p:cNvPicPr preferRelativeResize="0"/>
          <p:nvPr/>
        </p:nvPicPr>
        <p:blipFill rotWithShape="1">
          <a:blip r:embed="rId7">
            <a:alphaModFix/>
          </a:blip>
          <a:srcRect l="38813" t="33630" r="14174" b="23756"/>
          <a:stretch/>
        </p:blipFill>
        <p:spPr>
          <a:xfrm>
            <a:off x="3310242" y="4409930"/>
            <a:ext cx="2887949" cy="1636075"/>
          </a:xfrm>
          <a:prstGeom prst="rect">
            <a:avLst/>
          </a:prstGeom>
          <a:noFill/>
          <a:ln>
            <a:noFill/>
          </a:ln>
        </p:spPr>
      </p:pic>
      <p:sp>
        <p:nvSpPr>
          <p:cNvPr id="13" name="Shape 118"/>
          <p:cNvSpPr txBox="1">
            <a:spLocks noGrp="1"/>
          </p:cNvSpPr>
          <p:nvPr>
            <p:ph type="body" idx="4294967295"/>
          </p:nvPr>
        </p:nvSpPr>
        <p:spPr>
          <a:xfrm>
            <a:off x="3527453" y="4025249"/>
            <a:ext cx="2886762" cy="360040"/>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None/>
            </a:pPr>
            <a:r>
              <a:rPr lang="en-US" sz="1600" dirty="0" smtClean="0">
                <a:solidFill>
                  <a:schemeClr val="dk1"/>
                </a:solidFill>
              </a:rPr>
              <a:t>Mean Temperature Oct</a:t>
            </a:r>
            <a:r>
              <a:rPr lang="en-US" sz="1600" dirty="0">
                <a:solidFill>
                  <a:schemeClr val="dk1"/>
                </a:solidFill>
              </a:rPr>
              <a:t>-</a:t>
            </a:r>
            <a:r>
              <a:rPr lang="en-US" sz="1600" dirty="0" err="1">
                <a:solidFill>
                  <a:schemeClr val="dk1"/>
                </a:solidFill>
              </a:rPr>
              <a:t>Abr</a:t>
            </a:r>
            <a:endParaRPr lang="en-US" sz="1600" dirty="0">
              <a:solidFill>
                <a:schemeClr val="dk1"/>
              </a:solidFill>
            </a:endParaRPr>
          </a:p>
        </p:txBody>
      </p:sp>
      <p:pic>
        <p:nvPicPr>
          <p:cNvPr id="14" name="Shape 113"/>
          <p:cNvPicPr preferRelativeResize="0"/>
          <p:nvPr/>
        </p:nvPicPr>
        <p:blipFill rotWithShape="1">
          <a:blip r:embed="rId8">
            <a:alphaModFix/>
          </a:blip>
          <a:srcRect t="6463"/>
          <a:stretch/>
        </p:blipFill>
        <p:spPr>
          <a:xfrm>
            <a:off x="6270199" y="4397755"/>
            <a:ext cx="2739299" cy="1660425"/>
          </a:xfrm>
          <a:prstGeom prst="rect">
            <a:avLst/>
          </a:prstGeom>
          <a:noFill/>
          <a:ln>
            <a:noFill/>
          </a:ln>
        </p:spPr>
      </p:pic>
      <p:sp>
        <p:nvSpPr>
          <p:cNvPr id="15" name="Shape 120"/>
          <p:cNvSpPr txBox="1">
            <a:spLocks noGrp="1"/>
          </p:cNvSpPr>
          <p:nvPr>
            <p:ph type="body" idx="4294967295"/>
          </p:nvPr>
        </p:nvSpPr>
        <p:spPr>
          <a:xfrm>
            <a:off x="6629971" y="4024219"/>
            <a:ext cx="2150399" cy="362100"/>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None/>
            </a:pPr>
            <a:r>
              <a:rPr lang="en-US" sz="1600">
                <a:solidFill>
                  <a:schemeClr val="dk1"/>
                </a:solidFill>
              </a:rPr>
              <a:t>Winter Severity Index</a:t>
            </a:r>
          </a:p>
        </p:txBody>
      </p:sp>
      <p:pic>
        <p:nvPicPr>
          <p:cNvPr id="3" name="Picture 3" descr="G:\Dropbox\ES SERVICES BSC\Graphic Resources\LOGOS\PARTNERS &amp; STAKEHOLDERS\Codorniu.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011321" y="903643"/>
            <a:ext cx="1749048" cy="15548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Dropbox\ES SERVICES BSC\Graphic Resources\LOGOS\PARTNERS &amp; STAKEHOLDERS\ICTA.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24756" y="2441859"/>
            <a:ext cx="1854035" cy="1414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780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ijimenez\Downloads\179299295_1024a70998_o.jpg"/>
          <p:cNvPicPr>
            <a:picLocks noChangeAspect="1" noChangeArrowheads="1"/>
          </p:cNvPicPr>
          <p:nvPr/>
        </p:nvPicPr>
        <p:blipFill rotWithShape="1">
          <a:blip r:embed="rId2">
            <a:extLst>
              <a:ext uri="{28A0092B-C50C-407E-A947-70E740481C1C}">
                <a14:useLocalDpi xmlns:a14="http://schemas.microsoft.com/office/drawing/2010/main" val="0"/>
              </a:ext>
            </a:extLst>
          </a:blip>
          <a:srcRect r="19250" b="-2"/>
          <a:stretch/>
        </p:blipFill>
        <p:spPr bwMode="auto">
          <a:xfrm>
            <a:off x="-29592" y="845666"/>
            <a:ext cx="9173592" cy="6174259"/>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xfrm>
            <a:off x="467544" y="197594"/>
            <a:ext cx="6191348" cy="696944"/>
          </a:xfrm>
        </p:spPr>
        <p:txBody>
          <a:bodyPr/>
          <a:lstStyle/>
          <a:p>
            <a:r>
              <a:rPr lang="es-ES" sz="2000" dirty="0" err="1" smtClean="0"/>
              <a:t>Seasonal</a:t>
            </a:r>
            <a:r>
              <a:rPr lang="es-ES" sz="2000" dirty="0" smtClean="0"/>
              <a:t> </a:t>
            </a:r>
            <a:r>
              <a:rPr lang="es-ES" sz="2000" dirty="0" err="1" smtClean="0"/>
              <a:t>predictions</a:t>
            </a:r>
            <a:r>
              <a:rPr lang="es-ES" sz="2000" dirty="0" smtClean="0"/>
              <a:t> </a:t>
            </a:r>
            <a:r>
              <a:rPr lang="es-ES" sz="2000" dirty="0" err="1" smtClean="0"/>
              <a:t>for</a:t>
            </a:r>
            <a:r>
              <a:rPr lang="es-ES" sz="2000" dirty="0" smtClean="0"/>
              <a:t> </a:t>
            </a:r>
            <a:r>
              <a:rPr lang="es-ES" sz="2000" dirty="0" err="1" smtClean="0"/>
              <a:t>water</a:t>
            </a:r>
            <a:r>
              <a:rPr lang="es-ES" sz="2000" dirty="0" smtClean="0"/>
              <a:t> </a:t>
            </a:r>
            <a:r>
              <a:rPr lang="es-ES" sz="2000" dirty="0" err="1" smtClean="0"/>
              <a:t>management</a:t>
            </a:r>
            <a:endParaRPr lang="es-ES" sz="2000" dirty="0"/>
          </a:p>
        </p:txBody>
      </p:sp>
      <p:sp>
        <p:nvSpPr>
          <p:cNvPr id="5" name="4 Rectángulo"/>
          <p:cNvSpPr/>
          <p:nvPr/>
        </p:nvSpPr>
        <p:spPr>
          <a:xfrm>
            <a:off x="3995936" y="835938"/>
            <a:ext cx="5184576" cy="6174259"/>
          </a:xfrm>
          <a:prstGeom prst="rect">
            <a:avLst/>
          </a:prstGeom>
          <a:solidFill>
            <a:schemeClr val="tx2">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Rectángulo"/>
          <p:cNvSpPr/>
          <p:nvPr/>
        </p:nvSpPr>
        <p:spPr>
          <a:xfrm>
            <a:off x="4355976" y="1159664"/>
            <a:ext cx="4824536" cy="5632311"/>
          </a:xfrm>
          <a:prstGeom prst="rect">
            <a:avLst/>
          </a:prstGeom>
        </p:spPr>
        <p:txBody>
          <a:bodyPr wrap="square">
            <a:spAutoFit/>
          </a:bodyPr>
          <a:lstStyle/>
          <a:p>
            <a:pPr>
              <a:defRPr/>
            </a:pPr>
            <a:r>
              <a:rPr lang="en-US" altLang="es-ES" b="1" dirty="0" smtClean="0">
                <a:solidFill>
                  <a:schemeClr val="accent1"/>
                </a:solidFill>
              </a:rPr>
              <a:t>IMPREX: </a:t>
            </a:r>
            <a:r>
              <a:rPr lang="en-US" altLang="es-ES" dirty="0" smtClean="0">
                <a:solidFill>
                  <a:schemeClr val="accent1"/>
                </a:solidFill>
              </a:rPr>
              <a:t>Improving predictions and management of hydrological extremes</a:t>
            </a:r>
          </a:p>
          <a:p>
            <a:pPr>
              <a:defRPr/>
            </a:pPr>
            <a:endParaRPr lang="en-US" altLang="es-ES" dirty="0" smtClean="0">
              <a:solidFill>
                <a:schemeClr val="accent1"/>
              </a:solidFill>
            </a:endParaRPr>
          </a:p>
          <a:p>
            <a:pPr marL="285750" indent="-285750">
              <a:buFont typeface="Wingdings" panose="05000000000000000000" pitchFamily="2" charset="2"/>
              <a:buChar char="§"/>
              <a:defRPr/>
            </a:pPr>
            <a:r>
              <a:rPr lang="en-US" altLang="es-ES" dirty="0">
                <a:solidFill>
                  <a:schemeClr val="accent1"/>
                </a:solidFill>
              </a:rPr>
              <a:t>Seasonal predictions</a:t>
            </a:r>
          </a:p>
          <a:p>
            <a:pPr marL="285750" indent="-285750">
              <a:buFont typeface="Wingdings" panose="05000000000000000000" pitchFamily="2" charset="2"/>
              <a:buChar char="§"/>
              <a:defRPr/>
            </a:pPr>
            <a:r>
              <a:rPr lang="en-US" altLang="es-ES" dirty="0">
                <a:solidFill>
                  <a:schemeClr val="accent1"/>
                </a:solidFill>
              </a:rPr>
              <a:t>Skill assessments</a:t>
            </a:r>
          </a:p>
          <a:p>
            <a:pPr marL="285750" indent="-285750">
              <a:buFont typeface="Wingdings" panose="05000000000000000000" pitchFamily="2" charset="2"/>
              <a:buChar char="§"/>
              <a:defRPr/>
            </a:pPr>
            <a:r>
              <a:rPr lang="en-US" altLang="es-ES" dirty="0">
                <a:solidFill>
                  <a:schemeClr val="accent1"/>
                </a:solidFill>
              </a:rPr>
              <a:t>User engagement in the project</a:t>
            </a:r>
          </a:p>
          <a:p>
            <a:pPr marL="285750" indent="-285750">
              <a:buFontTx/>
              <a:buChar char="-"/>
              <a:defRPr/>
            </a:pPr>
            <a:endParaRPr lang="en-US" altLang="es-ES" dirty="0">
              <a:solidFill>
                <a:schemeClr val="accent1"/>
              </a:solidFill>
            </a:endParaRPr>
          </a:p>
          <a:p>
            <a:pPr>
              <a:defRPr/>
            </a:pPr>
            <a:endParaRPr lang="en-US" altLang="es-ES" b="1" dirty="0" smtClean="0">
              <a:solidFill>
                <a:schemeClr val="accent1"/>
              </a:solidFill>
            </a:endParaRPr>
          </a:p>
          <a:p>
            <a:pPr>
              <a:defRPr/>
            </a:pPr>
            <a:endParaRPr lang="en-US" altLang="es-ES" b="1" dirty="0" smtClean="0">
              <a:solidFill>
                <a:schemeClr val="accent1"/>
              </a:solidFill>
            </a:endParaRPr>
          </a:p>
          <a:p>
            <a:pPr>
              <a:defRPr/>
            </a:pPr>
            <a:endParaRPr lang="en-US" altLang="es-ES" b="1" dirty="0">
              <a:solidFill>
                <a:schemeClr val="accent1"/>
              </a:solidFill>
            </a:endParaRPr>
          </a:p>
          <a:p>
            <a:pPr>
              <a:defRPr/>
            </a:pPr>
            <a:endParaRPr lang="en-US" altLang="es-ES" b="1" dirty="0" smtClean="0">
              <a:solidFill>
                <a:schemeClr val="accent1"/>
              </a:solidFill>
            </a:endParaRPr>
          </a:p>
          <a:p>
            <a:pPr>
              <a:defRPr/>
            </a:pPr>
            <a:endParaRPr lang="en-US" altLang="es-ES" b="1" dirty="0">
              <a:solidFill>
                <a:schemeClr val="accent1"/>
              </a:solidFill>
            </a:endParaRPr>
          </a:p>
          <a:p>
            <a:pPr>
              <a:defRPr/>
            </a:pPr>
            <a:r>
              <a:rPr lang="en-US" altLang="es-ES" b="1" dirty="0" smtClean="0">
                <a:solidFill>
                  <a:schemeClr val="accent1"/>
                </a:solidFill>
              </a:rPr>
              <a:t>Potential applications:</a:t>
            </a:r>
          </a:p>
          <a:p>
            <a:pPr>
              <a:defRPr/>
            </a:pPr>
            <a:endParaRPr lang="en-US" altLang="es-ES" dirty="0" smtClean="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Hydroelectric power management</a:t>
            </a:r>
          </a:p>
          <a:p>
            <a:pPr marL="285750" indent="-285750">
              <a:buFont typeface="Wingdings" panose="05000000000000000000" pitchFamily="2" charset="2"/>
              <a:buChar char="§"/>
              <a:defRPr/>
            </a:pPr>
            <a:r>
              <a:rPr lang="en-US" altLang="es-ES" dirty="0" smtClean="0">
                <a:solidFill>
                  <a:schemeClr val="accent1"/>
                </a:solidFill>
              </a:rPr>
              <a:t>Early warning systems</a:t>
            </a:r>
          </a:p>
          <a:p>
            <a:pPr marL="285750" indent="-285750">
              <a:buFont typeface="Wingdings" panose="05000000000000000000" pitchFamily="2" charset="2"/>
              <a:buChar char="§"/>
              <a:defRPr/>
            </a:pPr>
            <a:r>
              <a:rPr lang="en-US" altLang="es-ES" dirty="0" smtClean="0">
                <a:solidFill>
                  <a:schemeClr val="accent1"/>
                </a:solidFill>
              </a:rPr>
              <a:t>Flood and drought risk assessment</a:t>
            </a:r>
          </a:p>
          <a:p>
            <a:pPr marL="285750" indent="-285750">
              <a:buFont typeface="Wingdings" panose="05000000000000000000" pitchFamily="2" charset="2"/>
              <a:buChar char="§"/>
              <a:defRPr/>
            </a:pPr>
            <a:r>
              <a:rPr lang="en-US" altLang="es-ES" dirty="0">
                <a:solidFill>
                  <a:schemeClr val="accent1"/>
                </a:solidFill>
              </a:rPr>
              <a:t>Downscaling of climate variables</a:t>
            </a:r>
            <a:r>
              <a:rPr lang="en-US" altLang="es-ES" dirty="0" smtClean="0">
                <a:solidFill>
                  <a:schemeClr val="accent1"/>
                </a:solidFill>
              </a:rPr>
              <a:t>.</a:t>
            </a:r>
          </a:p>
          <a:p>
            <a:pPr>
              <a:defRPr/>
            </a:pPr>
            <a:endParaRPr lang="en-US" altLang="es-ES" dirty="0">
              <a:solidFill>
                <a:schemeClr val="accent1"/>
              </a:solidFill>
            </a:endParaRPr>
          </a:p>
          <a:p>
            <a:pPr>
              <a:defRPr/>
            </a:pPr>
            <a:endParaRPr lang="en-US" altLang="es-ES" dirty="0">
              <a:solidFill>
                <a:schemeClr val="accent1"/>
              </a:solidFill>
            </a:endParaRPr>
          </a:p>
        </p:txBody>
      </p:sp>
      <p:pic>
        <p:nvPicPr>
          <p:cNvPr id="2050" name="Picture 2" descr="G:\Dropbox\ES SERVICES BSC\Graphic Resources\LOGOS\PROJECTS\Imprex-Notagline-cmy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1758" y="3149921"/>
            <a:ext cx="1728192" cy="54564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73272" y1="68675" x2="73272" y2="68675"/>
                        <a14:foregroundMark x1="68203" y1="59036" x2="68203" y2="59036"/>
                        <a14:foregroundMark x1="87097" y1="38554" x2="87097" y2="38554"/>
                        <a14:foregroundMark x1="62442" y1="40964" x2="62442" y2="40964"/>
                        <a14:foregroundMark x1="38710" y1="37349" x2="38710" y2="37349"/>
                        <a14:foregroundMark x1="28111" y1="38554" x2="28111" y2="38554"/>
                        <a14:foregroundMark x1="11982" y1="20482" x2="11982" y2="20482"/>
                      </a14:backgroundRemoval>
                    </a14:imgEffect>
                  </a14:imgLayer>
                </a14:imgProps>
              </a:ext>
              <a:ext uri="{28A0092B-C50C-407E-A947-70E740481C1C}">
                <a14:useLocalDpi xmlns:a14="http://schemas.microsoft.com/office/drawing/2010/main" val="0"/>
              </a:ext>
            </a:extLst>
          </a:blip>
          <a:srcRect/>
          <a:stretch>
            <a:fillRect/>
          </a:stretch>
        </p:blipFill>
        <p:spPr bwMode="auto">
          <a:xfrm>
            <a:off x="6588224" y="3222202"/>
            <a:ext cx="2088232" cy="4010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4479026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7145" y="-18430"/>
            <a:ext cx="6430980" cy="696912"/>
          </a:xfrm>
        </p:spPr>
        <p:txBody>
          <a:bodyPr/>
          <a:lstStyle/>
          <a:p>
            <a:pPr>
              <a:defRPr/>
            </a:pPr>
            <a:r>
              <a:rPr lang="es-ES_tradnl" sz="2400" dirty="0" err="1" smtClean="0"/>
              <a:t>Earth</a:t>
            </a:r>
            <a:r>
              <a:rPr lang="es-ES_tradnl" sz="2400" dirty="0" smtClean="0"/>
              <a:t> </a:t>
            </a:r>
            <a:r>
              <a:rPr lang="es-ES_tradnl" sz="2400" dirty="0" err="1" smtClean="0"/>
              <a:t>System</a:t>
            </a:r>
            <a:r>
              <a:rPr lang="es-ES_tradnl" sz="2400" dirty="0" smtClean="0"/>
              <a:t> </a:t>
            </a:r>
            <a:r>
              <a:rPr lang="es-ES_tradnl" sz="2400" dirty="0" err="1" smtClean="0"/>
              <a:t>Services</a:t>
            </a:r>
            <a:r>
              <a:rPr lang="es-ES_tradnl" sz="2400" dirty="0" smtClean="0"/>
              <a:t> </a:t>
            </a:r>
            <a:r>
              <a:rPr lang="en-US" sz="2400" dirty="0" smtClean="0"/>
              <a:t>partnership </a:t>
            </a:r>
            <a:r>
              <a:rPr lang="en-US" sz="2400" dirty="0"/>
              <a:t>in </a:t>
            </a:r>
            <a:r>
              <a:rPr lang="en-US" sz="2400" dirty="0" smtClean="0"/>
              <a:t/>
            </a:r>
            <a:br>
              <a:rPr lang="en-US" sz="2400" dirty="0" smtClean="0"/>
            </a:br>
            <a:r>
              <a:rPr lang="en-US" sz="2400" dirty="0" smtClean="0"/>
              <a:t>EU </a:t>
            </a:r>
            <a:r>
              <a:rPr lang="en-US" sz="2400" dirty="0"/>
              <a:t>Projects </a:t>
            </a:r>
            <a:r>
              <a:rPr lang="en-US" sz="2400" dirty="0" smtClean="0"/>
              <a:t>in </a:t>
            </a:r>
            <a:r>
              <a:rPr lang="en-US" sz="2400" dirty="0"/>
              <a:t>climate </a:t>
            </a:r>
            <a:r>
              <a:rPr lang="en-US" sz="2400" dirty="0" smtClean="0"/>
              <a:t>services</a:t>
            </a:r>
            <a:endParaRPr lang="es-ES" sz="2400" dirty="0"/>
          </a:p>
        </p:txBody>
      </p:sp>
      <p:sp>
        <p:nvSpPr>
          <p:cNvPr id="58" name="Text Box 9"/>
          <p:cNvSpPr txBox="1">
            <a:spLocks noChangeArrowheads="1"/>
          </p:cNvSpPr>
          <p:nvPr/>
        </p:nvSpPr>
        <p:spPr bwMode="auto">
          <a:xfrm>
            <a:off x="3491880" y="2041140"/>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a:ln>
                  <a:noFill/>
                </a:ln>
                <a:solidFill>
                  <a:srgbClr val="000000"/>
                </a:solidFill>
                <a:effectLst/>
                <a:uLnTx/>
                <a:uFillTx/>
                <a:latin typeface="Arial" charset="0"/>
                <a:ea typeface="ＭＳ Ｐゴシック" charset="0"/>
              </a:rPr>
              <a:t>EUPORIAS:</a:t>
            </a:r>
            <a:r>
              <a:rPr kumimoji="0" lang="en-GB" sz="1800" b="0" i="0" u="none" strike="noStrike" kern="0" cap="none" spc="0" normalizeH="0" baseline="0" noProof="0" dirty="0">
                <a:ln>
                  <a:noFill/>
                </a:ln>
                <a:solidFill>
                  <a:srgbClr val="000000"/>
                </a:solidFill>
                <a:effectLst/>
                <a:uLnTx/>
                <a:uFillTx/>
                <a:latin typeface="Arial" charset="0"/>
                <a:ea typeface="ＭＳ Ｐゴシック" charset="0"/>
              </a:rPr>
              <a:t> </a:t>
            </a:r>
            <a:r>
              <a:rPr kumimoji="0" lang="en-GB" sz="1800" b="0" i="0" u="none" strike="noStrike" kern="0" cap="none" spc="0" normalizeH="0" baseline="0" noProof="0" dirty="0" err="1">
                <a:ln>
                  <a:noFill/>
                </a:ln>
                <a:solidFill>
                  <a:prstClr val="black">
                    <a:lumMod val="65000"/>
                    <a:lumOff val="35000"/>
                  </a:prstClr>
                </a:solidFill>
                <a:effectLst/>
                <a:uLnTx/>
                <a:uFillTx/>
                <a:latin typeface="Arial" charset="0"/>
                <a:ea typeface="ＭＳ Ｐゴシック" charset="0"/>
              </a:rPr>
              <a:t>EUropean</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 Provision Of Regional Impact Assessment on a Seasonal-to-decadal timescale</a:t>
            </a:r>
          </a:p>
        </p:txBody>
      </p:sp>
      <p:pic>
        <p:nvPicPr>
          <p:cNvPr id="61"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1421" y="2329172"/>
            <a:ext cx="1125711" cy="21621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2" name="Text Box 9"/>
          <p:cNvSpPr txBox="1">
            <a:spLocks noChangeArrowheads="1"/>
          </p:cNvSpPr>
          <p:nvPr/>
        </p:nvSpPr>
        <p:spPr bwMode="auto">
          <a:xfrm>
            <a:off x="3491880" y="1133698"/>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smtClean="0">
                <a:ln>
                  <a:noFill/>
                </a:ln>
                <a:solidFill>
                  <a:srgbClr val="000000"/>
                </a:solidFill>
                <a:effectLst/>
                <a:uLnTx/>
                <a:uFillTx/>
                <a:latin typeface="Arial" charset="0"/>
                <a:ea typeface="ＭＳ Ｐゴシック" charset="0"/>
              </a:rPr>
              <a:t>SPECS: </a:t>
            </a:r>
            <a:r>
              <a:rPr kumimoji="0" lang="en-GB" sz="1800" b="0" i="0" u="none" strike="noStrike" kern="0" cap="none" spc="0" normalizeH="0" baseline="0" noProof="0" dirty="0" smtClean="0">
                <a:ln>
                  <a:noFill/>
                </a:ln>
                <a:solidFill>
                  <a:prstClr val="black">
                    <a:lumMod val="65000"/>
                    <a:lumOff val="35000"/>
                  </a:prstClr>
                </a:solidFill>
                <a:effectLst/>
                <a:uLnTx/>
                <a:uFillTx/>
                <a:latin typeface="Arial" charset="0"/>
                <a:ea typeface="ＭＳ Ｐゴシック" charset="0"/>
              </a:rPr>
              <a:t>Seasonal-to-decadal climate Prediction </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for the improvement of European Climate Services</a:t>
            </a:r>
          </a:p>
        </p:txBody>
      </p:sp>
      <p:pic>
        <p:nvPicPr>
          <p:cNvPr id="6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175" y="1978981"/>
            <a:ext cx="1084134" cy="88271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4"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67743" y="1387131"/>
            <a:ext cx="1009389" cy="3659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5" name="8 Imagen" descr="newa_logo_web_rgb.png"/>
          <p:cNvPicPr>
            <a:picLocks noChangeAspect="1"/>
          </p:cNvPicPr>
          <p:nvPr/>
        </p:nvPicPr>
        <p:blipFill>
          <a:blip r:embed="rId6" cstate="print"/>
          <a:srcRect l="27319" t="31970"/>
          <a:stretch>
            <a:fillRect/>
          </a:stretch>
        </p:blipFill>
        <p:spPr>
          <a:xfrm>
            <a:off x="2304795" y="3193268"/>
            <a:ext cx="972338" cy="350042"/>
          </a:xfrm>
          <a:prstGeom prst="rect">
            <a:avLst/>
          </a:prstGeom>
        </p:spPr>
      </p:pic>
      <p:sp>
        <p:nvSpPr>
          <p:cNvPr id="67" name="Rectángulo 15"/>
          <p:cNvSpPr/>
          <p:nvPr/>
        </p:nvSpPr>
        <p:spPr>
          <a:xfrm>
            <a:off x="3491880" y="3193268"/>
            <a:ext cx="5591224" cy="369332"/>
          </a:xfrm>
          <a:prstGeom prst="rect">
            <a:avLst/>
          </a:prstGeom>
        </p:spPr>
        <p:txBody>
          <a:bodyPr wrap="square">
            <a:spAutoFit/>
          </a:bodyPr>
          <a:lstStyle/>
          <a:p>
            <a:pPr fontAlgn="auto">
              <a:spcBef>
                <a:spcPts val="0"/>
              </a:spcBef>
              <a:spcAft>
                <a:spcPts val="0"/>
              </a:spcAft>
            </a:pPr>
            <a:r>
              <a:rPr lang="en-GB" b="1" dirty="0">
                <a:solidFill>
                  <a:srgbClr val="000000"/>
                </a:solidFill>
                <a:latin typeface="Arial" charset="0"/>
                <a:ea typeface="ＭＳ Ｐゴシック" charset="0"/>
              </a:rPr>
              <a:t>NEWA: </a:t>
            </a:r>
            <a:r>
              <a:rPr lang="en-GB" dirty="0">
                <a:solidFill>
                  <a:prstClr val="black">
                    <a:lumMod val="65000"/>
                    <a:lumOff val="35000"/>
                  </a:prstClr>
                </a:solidFill>
                <a:latin typeface="Arial" charset="0"/>
                <a:ea typeface="ＭＳ Ｐゴシック" charset="0"/>
              </a:rPr>
              <a:t>New European Wind Atlas</a:t>
            </a:r>
            <a:endParaRPr lang="es-ES" dirty="0">
              <a:solidFill>
                <a:prstClr val="black">
                  <a:lumMod val="65000"/>
                  <a:lumOff val="35000"/>
                </a:prstClr>
              </a:solidFill>
              <a:latin typeface="Arial" charset="0"/>
              <a:ea typeface="ＭＳ Ｐゴシック" charset="0"/>
            </a:endParaRPr>
          </a:p>
        </p:txBody>
      </p:sp>
      <p:pic>
        <p:nvPicPr>
          <p:cNvPr id="2050" name="Picture 2" descr="http://www.ucc.ie/en/media/research/researchatucc/h202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7145" y="4645129"/>
            <a:ext cx="1462528" cy="471783"/>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5"/>
          <p:cNvSpPr/>
          <p:nvPr/>
        </p:nvSpPr>
        <p:spPr>
          <a:xfrm>
            <a:off x="3491880" y="3879534"/>
            <a:ext cx="5591224" cy="923330"/>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PRIMAVERA: </a:t>
            </a:r>
            <a:r>
              <a:rPr lang="en-US" dirty="0">
                <a:solidFill>
                  <a:prstClr val="black">
                    <a:lumMod val="65000"/>
                    <a:lumOff val="35000"/>
                  </a:prstClr>
                </a:solidFill>
                <a:latin typeface="Arial" charset="0"/>
                <a:ea typeface="ＭＳ Ｐゴシック" charset="0"/>
              </a:rPr>
              <a:t>Process-based climate simulation: advances in high-resolution modelling and </a:t>
            </a:r>
            <a:r>
              <a:rPr lang="en-US" dirty="0" smtClean="0">
                <a:solidFill>
                  <a:prstClr val="black">
                    <a:lumMod val="65000"/>
                    <a:lumOff val="35000"/>
                  </a:prstClr>
                </a:solidFill>
                <a:latin typeface="Arial" charset="0"/>
                <a:ea typeface="ＭＳ Ｐゴシック" charset="0"/>
              </a:rPr>
              <a:t>European </a:t>
            </a:r>
            <a:r>
              <a:rPr lang="en-US" dirty="0">
                <a:solidFill>
                  <a:prstClr val="black">
                    <a:lumMod val="65000"/>
                    <a:lumOff val="35000"/>
                  </a:prstClr>
                </a:solidFill>
                <a:latin typeface="Arial" charset="0"/>
                <a:ea typeface="ＭＳ Ｐゴシック" charset="0"/>
              </a:rPr>
              <a:t>climate risk assessment</a:t>
            </a:r>
            <a:endParaRPr lang="es-ES" dirty="0">
              <a:solidFill>
                <a:prstClr val="black">
                  <a:lumMod val="65000"/>
                  <a:lumOff val="35000"/>
                </a:prstClr>
              </a:solidFill>
              <a:latin typeface="Arial" charset="0"/>
              <a:ea typeface="ＭＳ Ｐゴシック" charset="0"/>
            </a:endParaRP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53088" y="3985356"/>
            <a:ext cx="924045" cy="186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ángulo 15"/>
          <p:cNvSpPr/>
          <p:nvPr/>
        </p:nvSpPr>
        <p:spPr>
          <a:xfrm>
            <a:off x="3491880" y="5065476"/>
            <a:ext cx="5591224" cy="646331"/>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IMPREX: </a:t>
            </a:r>
            <a:r>
              <a:rPr lang="en-US" dirty="0" smtClean="0">
                <a:solidFill>
                  <a:prstClr val="black">
                    <a:lumMod val="65000"/>
                    <a:lumOff val="35000"/>
                  </a:prstClr>
                </a:solidFill>
                <a:latin typeface="Arial" charset="0"/>
                <a:ea typeface="ＭＳ Ｐゴシック" charset="0"/>
              </a:rPr>
              <a:t>Improving predictions and management of hydrological Extremes</a:t>
            </a:r>
            <a:endParaRPr lang="es-ES" dirty="0">
              <a:solidFill>
                <a:prstClr val="black">
                  <a:lumMod val="65000"/>
                  <a:lumOff val="35000"/>
                </a:prstClr>
              </a:solidFill>
              <a:latin typeface="Arial" charset="0"/>
              <a:ea typeface="ＭＳ Ｐゴシック" charset="0"/>
            </a:endParaRPr>
          </a:p>
        </p:txBody>
      </p:sp>
      <p:sp>
        <p:nvSpPr>
          <p:cNvPr id="23" name="Rectángulo 15"/>
          <p:cNvSpPr/>
          <p:nvPr/>
        </p:nvSpPr>
        <p:spPr>
          <a:xfrm>
            <a:off x="3491880" y="5929572"/>
            <a:ext cx="5591224" cy="369332"/>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CLIM4ENERGY: </a:t>
            </a:r>
            <a:r>
              <a:rPr lang="en-US" dirty="0" smtClean="0">
                <a:solidFill>
                  <a:prstClr val="black">
                    <a:lumMod val="65000"/>
                    <a:lumOff val="35000"/>
                  </a:prstClr>
                </a:solidFill>
                <a:latin typeface="Arial" charset="0"/>
                <a:ea typeface="ＭＳ Ｐゴシック" charset="0"/>
              </a:rPr>
              <a:t>Climate for Energy</a:t>
            </a:r>
            <a:endParaRPr lang="es-ES" dirty="0">
              <a:solidFill>
                <a:prstClr val="black">
                  <a:lumMod val="65000"/>
                  <a:lumOff val="35000"/>
                </a:prstClr>
              </a:solidFill>
              <a:latin typeface="Arial" charset="0"/>
              <a:ea typeface="ＭＳ Ｐゴシック" charset="0"/>
            </a:endParaRPr>
          </a:p>
        </p:txBody>
      </p:sp>
      <p:pic>
        <p:nvPicPr>
          <p:cNvPr id="1029" name="Picture 5" descr="Copernicus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912" y="5785556"/>
            <a:ext cx="1565405" cy="652252"/>
          </a:xfrm>
          <a:prstGeom prst="rect">
            <a:avLst/>
          </a:prstGeom>
          <a:noFill/>
          <a:extLst>
            <a:ext uri="{909E8E84-426E-40DD-AFC4-6F175D3DCCD1}">
              <a14:hiddenFill xmlns:a14="http://schemas.microsoft.com/office/drawing/2010/main">
                <a:solidFill>
                  <a:srgbClr val="FFFFFF"/>
                </a:solidFill>
              </a14:hiddenFill>
            </a:ext>
          </a:extLst>
        </p:spPr>
      </p:pic>
      <p:sp>
        <p:nvSpPr>
          <p:cNvPr id="5" name="4 Abrir llave"/>
          <p:cNvSpPr/>
          <p:nvPr/>
        </p:nvSpPr>
        <p:spPr>
          <a:xfrm>
            <a:off x="1834417" y="1387130"/>
            <a:ext cx="317003" cy="238220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6" name="25 Abrir llave"/>
          <p:cNvSpPr/>
          <p:nvPr/>
        </p:nvSpPr>
        <p:spPr>
          <a:xfrm>
            <a:off x="1834418" y="3921733"/>
            <a:ext cx="289310" cy="1790074"/>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7" name="26 Abrir llave"/>
          <p:cNvSpPr/>
          <p:nvPr/>
        </p:nvSpPr>
        <p:spPr>
          <a:xfrm>
            <a:off x="1832290" y="5857565"/>
            <a:ext cx="291437" cy="64807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1026" name="Picture 2" descr="Screen_shot_2015-11-25_at_09.48.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11066" y="5164061"/>
            <a:ext cx="1380814" cy="416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9770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 descr="G:\Dropbox\ES SERVICES BSC\Graphic Resources\LOGOS\PARTNERS &amp; STAKEHOLDERS\ICTA.png"/>
          <p:cNvPicPr>
            <a:picLocks noChangeAspect="1" noChangeArrowheads="1"/>
          </p:cNvPicPr>
          <p:nvPr/>
        </p:nvPicPr>
        <p:blipFill rotWithShape="1">
          <a:blip r:embed="rId2">
            <a:extLst>
              <a:ext uri="{28A0092B-C50C-407E-A947-70E740481C1C}">
                <a14:useLocalDpi xmlns:a14="http://schemas.microsoft.com/office/drawing/2010/main" val="0"/>
              </a:ext>
            </a:extLst>
          </a:blip>
          <a:srcRect t="13265" b="21405"/>
          <a:stretch/>
        </p:blipFill>
        <p:spPr bwMode="auto">
          <a:xfrm>
            <a:off x="994561" y="3011493"/>
            <a:ext cx="1021601" cy="509333"/>
          </a:xfrm>
          <a:prstGeom prst="rect">
            <a:avLst/>
          </a:prstGeom>
          <a:noFill/>
          <a:extLst>
            <a:ext uri="{909E8E84-426E-40DD-AFC4-6F175D3DCCD1}">
              <a14:hiddenFill xmlns:a14="http://schemas.microsoft.com/office/drawing/2010/main">
                <a:solidFill>
                  <a:srgbClr val="FFFFFF"/>
                </a:solidFill>
              </a14:hiddenFill>
            </a:ext>
          </a:extLst>
        </p:spPr>
      </p:pic>
      <p:sp>
        <p:nvSpPr>
          <p:cNvPr id="68" name="Rectángulo 67"/>
          <p:cNvSpPr/>
          <p:nvPr/>
        </p:nvSpPr>
        <p:spPr>
          <a:xfrm>
            <a:off x="-12428" y="5323743"/>
            <a:ext cx="9144000" cy="3292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Rectángulo 66"/>
          <p:cNvSpPr/>
          <p:nvPr/>
        </p:nvSpPr>
        <p:spPr>
          <a:xfrm>
            <a:off x="-12428" y="3520826"/>
            <a:ext cx="9144000" cy="42313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p:cNvSpPr/>
          <p:nvPr/>
        </p:nvSpPr>
        <p:spPr>
          <a:xfrm>
            <a:off x="0" y="904875"/>
            <a:ext cx="9144000" cy="2950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1 Título"/>
          <p:cNvSpPr>
            <a:spLocks noGrp="1"/>
          </p:cNvSpPr>
          <p:nvPr>
            <p:ph type="title"/>
          </p:nvPr>
        </p:nvSpPr>
        <p:spPr>
          <a:xfrm>
            <a:off x="130175" y="144463"/>
            <a:ext cx="6567488" cy="696912"/>
          </a:xfrm>
        </p:spPr>
        <p:txBody>
          <a:bodyPr/>
          <a:lstStyle/>
          <a:p>
            <a:pPr>
              <a:defRPr/>
            </a:pPr>
            <a:r>
              <a:rPr lang="en-US" dirty="0" smtClean="0"/>
              <a:t>National and International collaborations</a:t>
            </a:r>
            <a:endParaRPr lang="en-US" dirty="0"/>
          </a:p>
        </p:txBody>
      </p:sp>
      <p:pic>
        <p:nvPicPr>
          <p:cNvPr id="30724"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7056" y="1265291"/>
            <a:ext cx="1052512"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Imagen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45507" y="2707807"/>
            <a:ext cx="7239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Imagen 1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45353" y="1901381"/>
            <a:ext cx="6397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Imagen 2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5856" y="1282713"/>
            <a:ext cx="7397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Imagen 2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8776" y="1979891"/>
            <a:ext cx="177006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9" name="Imagen 2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291378" y="2636617"/>
            <a:ext cx="733232" cy="73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0" name="Imagen 2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51490" y="4471987"/>
            <a:ext cx="547624" cy="75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Imagen 26"/>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23283" y="2741583"/>
            <a:ext cx="1261176"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2" name="Imagen 2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175893" y="2446616"/>
            <a:ext cx="8461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3" name="Imagen 31"/>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300045" y="1895414"/>
            <a:ext cx="10429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4" name="Imagen 36"/>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16162" y="1311446"/>
            <a:ext cx="1089025"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5" name="Picture 13"/>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225877" y="1352026"/>
            <a:ext cx="1701800" cy="498475"/>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30736" name="Imagen 2"/>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618813" y="2269959"/>
            <a:ext cx="24685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7" name="Imagen 3"/>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224640" y="2715438"/>
            <a:ext cx="998538"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8" name="Imagen 5"/>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6447596" y="2690818"/>
            <a:ext cx="723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9" name="Imagen 6"/>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5929200" y="1370970"/>
            <a:ext cx="3140503" cy="3937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740" name="Imagen 12"/>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104484" y="2482993"/>
            <a:ext cx="1017587"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1" name="Picture 16" descr="http://www.redtransfer.org/blog/wp-content/uploads/2014/02/CSIC_logo.jp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139046" y="2230842"/>
            <a:ext cx="1449235" cy="44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2" name="Picture 18" descr="http://www.creal.cat/projectebreathe/images/logoCREAL.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116952" y="1364229"/>
            <a:ext cx="735012"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3" name="Picture 8" descr="https://www.upm.es/tiendaUPM/catalog/images/Pin%20logotipo%20UPM.jp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3070" y="2536029"/>
            <a:ext cx="8509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4" name="Imagen 61"/>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62574" y="1880037"/>
            <a:ext cx="13827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5" name="Imagen 62"/>
          <p:cNvPicPr>
            <a:picLocks noChangeAspect="1"/>
          </p:cNvPicPr>
          <p:nvPr/>
        </p:nvPicPr>
        <p:blipFill rotWithShape="1">
          <a:blip r:embed="rId24">
            <a:extLst>
              <a:ext uri="{28A0092B-C50C-407E-A947-70E740481C1C}">
                <a14:useLocalDpi xmlns:a14="http://schemas.microsoft.com/office/drawing/2010/main" val="0"/>
              </a:ext>
            </a:extLst>
          </a:blip>
          <a:srcRect l="12669" r="11479"/>
          <a:stretch/>
        </p:blipFill>
        <p:spPr bwMode="auto">
          <a:xfrm>
            <a:off x="994561" y="2472793"/>
            <a:ext cx="1080121"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6" name="Picture 6" descr="http://www.actasanitaria.com/wp-content/uploads/2015/02/3-instituto-de-salud-carlos-iii.jp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070832" y="1801984"/>
            <a:ext cx="3025636" cy="395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7" name="Picture 10" descr="http://www.pedaliers.com/wp-content/uploads/2014/11/sedema.jpe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426240" y="4610916"/>
            <a:ext cx="1718695" cy="51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2" name="Imagen 33"/>
          <p:cNvPicPr>
            <a:picLocks noChangeAspect="1"/>
          </p:cNvPicPr>
          <p:nvPr/>
        </p:nvPicPr>
        <p:blipFill>
          <a:blip r:embed="rId27" cstate="print">
            <a:extLst>
              <a:ext uri="{28A0092B-C50C-407E-A947-70E740481C1C}">
                <a14:useLocalDpi xmlns:a14="http://schemas.microsoft.com/office/drawing/2010/main" val="0"/>
              </a:ext>
            </a:extLst>
          </a:blip>
          <a:srcRect l="21861" r="15964" b="39444"/>
          <a:stretch>
            <a:fillRect/>
          </a:stretch>
        </p:blipFill>
        <p:spPr bwMode="auto">
          <a:xfrm>
            <a:off x="3270742" y="5910823"/>
            <a:ext cx="796260" cy="64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5" name="Picture 39" descr="http://www.cbbanyoles.es/wp-content/uploads/2014/05/Logo-Generalitat-de-Catalunya.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356413" y="4009861"/>
            <a:ext cx="1908519" cy="43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8" name="Imagen 39"/>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2051720" y="5952368"/>
            <a:ext cx="10223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n 5"/>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5587757" y="4003303"/>
            <a:ext cx="595470" cy="511809"/>
          </a:xfrm>
          <a:prstGeom prst="rect">
            <a:avLst/>
          </a:prstGeom>
        </p:spPr>
      </p:pic>
      <p:pic>
        <p:nvPicPr>
          <p:cNvPr id="47" name="Picture 6"/>
          <p:cNvPicPr/>
          <p:nvPr/>
        </p:nvPicPr>
        <p:blipFill>
          <a:blip r:embed="rId31"/>
          <a:stretch>
            <a:fillRect/>
          </a:stretch>
        </p:blipFill>
        <p:spPr>
          <a:xfrm>
            <a:off x="3301659" y="4556582"/>
            <a:ext cx="639104" cy="628430"/>
          </a:xfrm>
          <a:prstGeom prst="rect">
            <a:avLst/>
          </a:prstGeom>
          <a:solidFill>
            <a:schemeClr val="accent1"/>
          </a:solidFill>
          <a:ln>
            <a:noFill/>
          </a:ln>
        </p:spPr>
      </p:pic>
      <p:pic>
        <p:nvPicPr>
          <p:cNvPr id="53" name="Imagen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47596" y="4039719"/>
            <a:ext cx="2316901" cy="486548"/>
          </a:xfrm>
          <a:prstGeom prst="rect">
            <a:avLst/>
          </a:prstGeom>
        </p:spPr>
      </p:pic>
      <p:pic>
        <p:nvPicPr>
          <p:cNvPr id="10" name="Imagen 9"/>
          <p:cNvPicPr>
            <a:picLocks noChangeAspect="1"/>
          </p:cNvPicPr>
          <p:nvPr/>
        </p:nvPicPr>
        <p:blipFill rotWithShape="1">
          <a:blip r:embed="rId33"/>
          <a:srcRect t="21813" b="27000"/>
          <a:stretch/>
        </p:blipFill>
        <p:spPr>
          <a:xfrm>
            <a:off x="314772" y="4020338"/>
            <a:ext cx="1111863" cy="417071"/>
          </a:xfrm>
          <a:prstGeom prst="rect">
            <a:avLst/>
          </a:prstGeom>
        </p:spPr>
      </p:pic>
      <p:pic>
        <p:nvPicPr>
          <p:cNvPr id="60" name="Imagen 8"/>
          <p:cNvPicPr>
            <a:picLocks noChangeAspect="1"/>
          </p:cNvPicPr>
          <p:nvPr/>
        </p:nvPicPr>
        <p:blipFill rotWithShape="1">
          <a:blip r:embed="rId34" cstate="print">
            <a:extLst>
              <a:ext uri="{28A0092B-C50C-407E-A947-70E740481C1C}">
                <a14:useLocalDpi xmlns:a14="http://schemas.microsoft.com/office/drawing/2010/main" val="0"/>
              </a:ext>
            </a:extLst>
          </a:blip>
          <a:srcRect l="1816" t="4429" r="58985" b="20459"/>
          <a:stretch/>
        </p:blipFill>
        <p:spPr>
          <a:xfrm>
            <a:off x="1814127" y="3998627"/>
            <a:ext cx="1029666" cy="455786"/>
          </a:xfrm>
          <a:prstGeom prst="rect">
            <a:avLst/>
          </a:prstGeom>
        </p:spPr>
      </p:pic>
      <p:sp>
        <p:nvSpPr>
          <p:cNvPr id="5" name="Rectángulo 4"/>
          <p:cNvSpPr/>
          <p:nvPr/>
        </p:nvSpPr>
        <p:spPr>
          <a:xfrm>
            <a:off x="-36512" y="845666"/>
            <a:ext cx="2193229" cy="400110"/>
          </a:xfrm>
          <a:prstGeom prst="rect">
            <a:avLst/>
          </a:prstGeom>
        </p:spPr>
        <p:txBody>
          <a:bodyPr wrap="none">
            <a:spAutoFit/>
          </a:bodyPr>
          <a:lstStyle/>
          <a:p>
            <a:r>
              <a:rPr lang="en-US" altLang="es-ES" sz="2000" dirty="0" smtClean="0">
                <a:solidFill>
                  <a:schemeClr val="accent1"/>
                </a:solidFill>
              </a:rPr>
              <a:t>Research centers</a:t>
            </a:r>
            <a:endParaRPr lang="es-ES" sz="2000" dirty="0">
              <a:solidFill>
                <a:schemeClr val="accent1"/>
              </a:solidFill>
            </a:endParaRPr>
          </a:p>
        </p:txBody>
      </p:sp>
      <p:sp>
        <p:nvSpPr>
          <p:cNvPr id="66" name="Rectángulo 65"/>
          <p:cNvSpPr/>
          <p:nvPr/>
        </p:nvSpPr>
        <p:spPr>
          <a:xfrm>
            <a:off x="0" y="3517836"/>
            <a:ext cx="6157455" cy="400110"/>
          </a:xfrm>
          <a:prstGeom prst="rect">
            <a:avLst/>
          </a:prstGeom>
        </p:spPr>
        <p:txBody>
          <a:bodyPr wrap="none">
            <a:spAutoFit/>
          </a:bodyPr>
          <a:lstStyle/>
          <a:p>
            <a:r>
              <a:rPr lang="en-US" altLang="es-ES" sz="2000" dirty="0" smtClean="0">
                <a:solidFill>
                  <a:schemeClr val="accent1"/>
                </a:solidFill>
              </a:rPr>
              <a:t>Local administrations and international organizations</a:t>
            </a:r>
            <a:endParaRPr lang="es-ES" sz="2000" dirty="0">
              <a:solidFill>
                <a:schemeClr val="accent1"/>
              </a:solidFill>
            </a:endParaRPr>
          </a:p>
        </p:txBody>
      </p:sp>
      <p:sp>
        <p:nvSpPr>
          <p:cNvPr id="69" name="Rectángulo 68"/>
          <p:cNvSpPr/>
          <p:nvPr/>
        </p:nvSpPr>
        <p:spPr>
          <a:xfrm>
            <a:off x="0" y="5286098"/>
            <a:ext cx="2659895" cy="400110"/>
          </a:xfrm>
          <a:prstGeom prst="rect">
            <a:avLst/>
          </a:prstGeom>
          <a:ln>
            <a:noFill/>
          </a:ln>
        </p:spPr>
        <p:txBody>
          <a:bodyPr wrap="none">
            <a:spAutoFit/>
          </a:bodyPr>
          <a:lstStyle/>
          <a:p>
            <a:r>
              <a:rPr lang="en-US" altLang="es-ES" sz="2000" dirty="0" smtClean="0">
                <a:solidFill>
                  <a:schemeClr val="accent1"/>
                </a:solidFill>
              </a:rPr>
              <a:t>Meteorological offices</a:t>
            </a:r>
            <a:endParaRPr lang="es-ES" sz="2000" dirty="0">
              <a:solidFill>
                <a:schemeClr val="accent1"/>
              </a:solidFill>
            </a:endParaRPr>
          </a:p>
        </p:txBody>
      </p:sp>
      <p:pic>
        <p:nvPicPr>
          <p:cNvPr id="14" name="Imagen 13"/>
          <p:cNvPicPr>
            <a:picLocks noChangeAspect="1"/>
          </p:cNvPicPr>
          <p:nvPr/>
        </p:nvPicPr>
        <p:blipFill>
          <a:blip r:embed="rId35"/>
          <a:stretch>
            <a:fillRect/>
          </a:stretch>
        </p:blipFill>
        <p:spPr>
          <a:xfrm>
            <a:off x="4330508" y="5911354"/>
            <a:ext cx="578779" cy="684888"/>
          </a:xfrm>
          <a:prstGeom prst="rect">
            <a:avLst/>
          </a:prstGeom>
        </p:spPr>
      </p:pic>
      <p:pic>
        <p:nvPicPr>
          <p:cNvPr id="15" name="Imagen 14"/>
          <p:cNvPicPr>
            <a:picLocks noChangeAspect="1"/>
          </p:cNvPicPr>
          <p:nvPr/>
        </p:nvPicPr>
        <p:blipFill>
          <a:blip r:embed="rId36"/>
          <a:stretch>
            <a:fillRect/>
          </a:stretch>
        </p:blipFill>
        <p:spPr>
          <a:xfrm>
            <a:off x="4343308" y="4599039"/>
            <a:ext cx="901441" cy="543516"/>
          </a:xfrm>
          <a:prstGeom prst="rect">
            <a:avLst/>
          </a:prstGeom>
        </p:spPr>
      </p:pic>
      <p:pic>
        <p:nvPicPr>
          <p:cNvPr id="1026" name="Picture 2" descr="https://pbs.twimg.com/profile_images/609384499487621121/T0uj2LEe.jpg"/>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5172793" y="5889785"/>
            <a:ext cx="750089" cy="7500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meteofrance.com/mf3-base-theme/images/meteo_france_logo.png"/>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6186388" y="5877560"/>
            <a:ext cx="752475" cy="75247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Agència Catalana de l'Aigua"/>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20417" y="4658214"/>
            <a:ext cx="1484067" cy="425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27919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ángulo 67"/>
          <p:cNvSpPr/>
          <p:nvPr/>
        </p:nvSpPr>
        <p:spPr>
          <a:xfrm>
            <a:off x="-12428" y="5323743"/>
            <a:ext cx="9144000" cy="3942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Rectángulo 66"/>
          <p:cNvSpPr/>
          <p:nvPr/>
        </p:nvSpPr>
        <p:spPr>
          <a:xfrm>
            <a:off x="-12428" y="3520826"/>
            <a:ext cx="9144000" cy="45315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p:cNvSpPr/>
          <p:nvPr/>
        </p:nvSpPr>
        <p:spPr>
          <a:xfrm>
            <a:off x="0" y="904876"/>
            <a:ext cx="9144000" cy="37113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1 Título"/>
          <p:cNvSpPr>
            <a:spLocks noGrp="1"/>
          </p:cNvSpPr>
          <p:nvPr>
            <p:ph type="title"/>
          </p:nvPr>
        </p:nvSpPr>
        <p:spPr>
          <a:xfrm>
            <a:off x="130175" y="144463"/>
            <a:ext cx="6567488" cy="696912"/>
          </a:xfrm>
        </p:spPr>
        <p:txBody>
          <a:bodyPr/>
          <a:lstStyle/>
          <a:p>
            <a:pPr>
              <a:defRPr/>
            </a:pPr>
            <a:r>
              <a:rPr lang="en-US" dirty="0" smtClean="0"/>
              <a:t>National and International collaborations</a:t>
            </a:r>
            <a:endParaRPr lang="en-US" dirty="0"/>
          </a:p>
        </p:txBody>
      </p:sp>
      <p:pic>
        <p:nvPicPr>
          <p:cNvPr id="30748" name="Picture 2" descr="http://www.dfrcag.com/wp-content/uploads/2013/04/MeteoSim-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2093" y="2384889"/>
            <a:ext cx="8699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9" name="Picture 4" descr="http://2.bp.blogspot.com/_7yB-eeGviiI/TQj7yE2S1ZI/AAAAAAAADgQ/grTm04T73GA/s1600/seat+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8665" y="1562011"/>
            <a:ext cx="675258" cy="66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0" name="Picture 10" descr="http://www.evader-project.eu/partners/Applus%20IDIADA%2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9955" y="1579050"/>
            <a:ext cx="877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1" name="Picture 2" descr="http://laguiadelvino.mx/wp-content/uploads/2013/02/logo_bodega_torre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2567" y="6200839"/>
            <a:ext cx="1136521" cy="558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3" name="Picture 29" descr="https://www.awstruepower.com/assets/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9002" y="4724190"/>
            <a:ext cx="2103438" cy="400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756" name="Picture 41" descr="http://bcnecologia.net/sites/default/files/bcneco-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3850" y="1655717"/>
            <a:ext cx="1406783" cy="43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7" name="Picture 43" descr="http://blog.proyectosnavarra.es/wp-content/uploads/2012/11/logo-cener-eng.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9529" y="4152267"/>
            <a:ext cx="22240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n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66593" y="1686213"/>
            <a:ext cx="1012065" cy="406485"/>
          </a:xfrm>
          <a:prstGeom prst="rect">
            <a:avLst/>
          </a:prstGeom>
        </p:spPr>
      </p:pic>
      <p:pic>
        <p:nvPicPr>
          <p:cNvPr id="1026" name="Picture 2" descr="http://inlab.fib.upc.edu/sites/default/files/logo_inlab.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6690674" y="1589275"/>
            <a:ext cx="1070168" cy="574991"/>
          </a:xfrm>
          <a:prstGeom prst="rect">
            <a:avLst/>
          </a:prstGeom>
          <a:solidFill>
            <a:schemeClr val="accent1"/>
          </a:solidFill>
          <a:extLst/>
        </p:spPr>
      </p:pic>
      <p:pic>
        <p:nvPicPr>
          <p:cNvPr id="1028" name="Picture 4" descr="http://w3.racc.es/microsites/socio/img/theme/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73595" y="1495771"/>
            <a:ext cx="762000" cy="7620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rotWithShape="1">
          <a:blip r:embed="rId12" cstate="print">
            <a:extLst>
              <a:ext uri="{28A0092B-C50C-407E-A947-70E740481C1C}">
                <a14:useLocalDpi xmlns:a14="http://schemas.microsoft.com/office/drawing/2010/main" val="0"/>
              </a:ext>
            </a:extLst>
          </a:blip>
          <a:srcRect t="4000"/>
          <a:stretch/>
        </p:blipFill>
        <p:spPr>
          <a:xfrm>
            <a:off x="78197" y="1535097"/>
            <a:ext cx="1052328" cy="704532"/>
          </a:xfrm>
          <a:prstGeom prst="rect">
            <a:avLst/>
          </a:prstGeom>
        </p:spPr>
      </p:pic>
      <p:pic>
        <p:nvPicPr>
          <p:cNvPr id="9" name="Imagen 8"/>
          <p:cNvPicPr>
            <a:picLocks noChangeAspect="1"/>
          </p:cNvPicPr>
          <p:nvPr/>
        </p:nvPicPr>
        <p:blipFill rotWithShape="1">
          <a:blip r:embed="rId13"/>
          <a:srcRect l="22001" t="44845" r="22001" b="20791"/>
          <a:stretch/>
        </p:blipFill>
        <p:spPr>
          <a:xfrm>
            <a:off x="7831868" y="1680451"/>
            <a:ext cx="1246671" cy="593653"/>
          </a:xfrm>
          <a:prstGeom prst="rect">
            <a:avLst/>
          </a:prstGeom>
        </p:spPr>
      </p:pic>
      <p:pic>
        <p:nvPicPr>
          <p:cNvPr id="48" name="Picture 6"/>
          <p:cNvPicPr/>
          <p:nvPr/>
        </p:nvPicPr>
        <p:blipFill>
          <a:blip r:embed="rId14"/>
          <a:stretch>
            <a:fillRect/>
          </a:stretch>
        </p:blipFill>
        <p:spPr>
          <a:xfrm>
            <a:off x="5768019" y="4767637"/>
            <a:ext cx="1174181" cy="336222"/>
          </a:xfrm>
          <a:prstGeom prst="rect">
            <a:avLst/>
          </a:prstGeom>
          <a:solidFill>
            <a:schemeClr val="accent1"/>
          </a:solidFill>
          <a:ln>
            <a:noFill/>
          </a:ln>
        </p:spPr>
      </p:pic>
      <p:pic>
        <p:nvPicPr>
          <p:cNvPr id="49" name="Picture 4"/>
          <p:cNvPicPr/>
          <p:nvPr/>
        </p:nvPicPr>
        <p:blipFill>
          <a:blip r:embed="rId15"/>
          <a:srcRect t="9262" r="26315"/>
          <a:stretch>
            <a:fillRect/>
          </a:stretch>
        </p:blipFill>
        <p:spPr>
          <a:xfrm>
            <a:off x="480694" y="4116875"/>
            <a:ext cx="1448386" cy="546323"/>
          </a:xfrm>
          <a:prstGeom prst="rect">
            <a:avLst/>
          </a:prstGeom>
          <a:ln>
            <a:noFill/>
          </a:ln>
        </p:spPr>
      </p:pic>
      <p:pic>
        <p:nvPicPr>
          <p:cNvPr id="50" name="Picture 6"/>
          <p:cNvPicPr/>
          <p:nvPr/>
        </p:nvPicPr>
        <p:blipFill>
          <a:blip r:embed="rId16"/>
          <a:srcRect l="10687" t="17748" r="11487" b="13160"/>
          <a:stretch>
            <a:fillRect/>
          </a:stretch>
        </p:blipFill>
        <p:spPr>
          <a:xfrm>
            <a:off x="3588739" y="4133630"/>
            <a:ext cx="898330" cy="504000"/>
          </a:xfrm>
          <a:prstGeom prst="rect">
            <a:avLst/>
          </a:prstGeom>
          <a:ln>
            <a:noFill/>
          </a:ln>
        </p:spPr>
      </p:pic>
      <p:pic>
        <p:nvPicPr>
          <p:cNvPr id="51" name="Picture 8"/>
          <p:cNvPicPr/>
          <p:nvPr/>
        </p:nvPicPr>
        <p:blipFill>
          <a:blip r:embed="rId17"/>
          <a:stretch>
            <a:fillRect/>
          </a:stretch>
        </p:blipFill>
        <p:spPr>
          <a:xfrm>
            <a:off x="4608861" y="4152267"/>
            <a:ext cx="1755414" cy="504000"/>
          </a:xfrm>
          <a:prstGeom prst="rect">
            <a:avLst/>
          </a:prstGeom>
          <a:ln>
            <a:noFill/>
          </a:ln>
        </p:spPr>
      </p:pic>
      <p:pic>
        <p:nvPicPr>
          <p:cNvPr id="3" name="Imagen 2"/>
          <p:cNvPicPr>
            <a:picLocks noChangeAspect="1"/>
          </p:cNvPicPr>
          <p:nvPr/>
        </p:nvPicPr>
        <p:blipFill>
          <a:blip r:embed="rId18"/>
          <a:stretch>
            <a:fillRect/>
          </a:stretch>
        </p:blipFill>
        <p:spPr>
          <a:xfrm>
            <a:off x="5234150" y="6204638"/>
            <a:ext cx="1028942" cy="554822"/>
          </a:xfrm>
          <a:prstGeom prst="rect">
            <a:avLst/>
          </a:prstGeom>
        </p:spPr>
      </p:pic>
      <p:pic>
        <p:nvPicPr>
          <p:cNvPr id="8" name="Imagen 7"/>
          <p:cNvPicPr>
            <a:picLocks noChangeAspect="1"/>
          </p:cNvPicPr>
          <p:nvPr/>
        </p:nvPicPr>
        <p:blipFill>
          <a:blip r:embed="rId19"/>
          <a:stretch>
            <a:fillRect/>
          </a:stretch>
        </p:blipFill>
        <p:spPr>
          <a:xfrm>
            <a:off x="2453665" y="6204638"/>
            <a:ext cx="1164177" cy="571175"/>
          </a:xfrm>
          <a:prstGeom prst="rect">
            <a:avLst/>
          </a:prstGeom>
        </p:spPr>
      </p:pic>
      <p:pic>
        <p:nvPicPr>
          <p:cNvPr id="11" name="Imagen 10"/>
          <p:cNvPicPr>
            <a:picLocks noChangeAspect="1"/>
          </p:cNvPicPr>
          <p:nvPr/>
        </p:nvPicPr>
        <p:blipFill>
          <a:blip r:embed="rId20"/>
          <a:stretch>
            <a:fillRect/>
          </a:stretch>
        </p:blipFill>
        <p:spPr>
          <a:xfrm>
            <a:off x="7218379" y="4753235"/>
            <a:ext cx="746929" cy="449708"/>
          </a:xfrm>
          <a:prstGeom prst="rect">
            <a:avLst/>
          </a:prstGeom>
        </p:spPr>
      </p:pic>
      <p:pic>
        <p:nvPicPr>
          <p:cNvPr id="12" name="Imagen 11"/>
          <p:cNvPicPr>
            <a:picLocks noChangeAspect="1"/>
          </p:cNvPicPr>
          <p:nvPr/>
        </p:nvPicPr>
        <p:blipFill>
          <a:blip r:embed="rId21"/>
          <a:stretch>
            <a:fillRect/>
          </a:stretch>
        </p:blipFill>
        <p:spPr>
          <a:xfrm>
            <a:off x="2077425" y="4604268"/>
            <a:ext cx="1235135" cy="499591"/>
          </a:xfrm>
          <a:prstGeom prst="rect">
            <a:avLst/>
          </a:prstGeom>
        </p:spPr>
      </p:pic>
      <p:pic>
        <p:nvPicPr>
          <p:cNvPr id="52" name="Picture 10"/>
          <p:cNvPicPr/>
          <p:nvPr/>
        </p:nvPicPr>
        <p:blipFill>
          <a:blip r:embed="rId22"/>
          <a:stretch>
            <a:fillRect/>
          </a:stretch>
        </p:blipFill>
        <p:spPr>
          <a:xfrm>
            <a:off x="1997228" y="4173481"/>
            <a:ext cx="1445379" cy="343570"/>
          </a:xfrm>
          <a:prstGeom prst="rect">
            <a:avLst/>
          </a:prstGeom>
          <a:ln>
            <a:noFill/>
          </a:ln>
        </p:spPr>
      </p:pic>
      <p:pic>
        <p:nvPicPr>
          <p:cNvPr id="61" name="Picture 2" descr="Home Inypsa"/>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685812" y="2399512"/>
            <a:ext cx="1465542" cy="45431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SGS Logo. Return to home pag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652485" y="2401227"/>
            <a:ext cx="998069" cy="485786"/>
          </a:xfrm>
          <a:prstGeom prst="rect">
            <a:avLst/>
          </a:prstGeom>
          <a:solidFill>
            <a:schemeClr val="accent1"/>
          </a:solidFill>
          <a:extLst/>
        </p:spPr>
      </p:pic>
      <p:pic>
        <p:nvPicPr>
          <p:cNvPr id="64" name="Picture 7"/>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l="21167" t="25188" r="67456" b="67943"/>
          <a:stretch/>
        </p:blipFill>
        <p:spPr bwMode="auto">
          <a:xfrm>
            <a:off x="5734996" y="2393648"/>
            <a:ext cx="1287324" cy="485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 name="Imagen 64"/>
          <p:cNvPicPr>
            <a:picLocks noChangeAspect="1"/>
          </p:cNvPicPr>
          <p:nvPr/>
        </p:nvPicPr>
        <p:blipFill>
          <a:blip r:embed="rId26"/>
          <a:stretch>
            <a:fillRect/>
          </a:stretch>
        </p:blipFill>
        <p:spPr>
          <a:xfrm>
            <a:off x="7075698" y="2384889"/>
            <a:ext cx="1091747" cy="485786"/>
          </a:xfrm>
          <a:prstGeom prst="rect">
            <a:avLst/>
          </a:prstGeom>
        </p:spPr>
      </p:pic>
      <p:sp>
        <p:nvSpPr>
          <p:cNvPr id="5" name="Rectángulo 4"/>
          <p:cNvSpPr/>
          <p:nvPr/>
        </p:nvSpPr>
        <p:spPr>
          <a:xfrm>
            <a:off x="-36512" y="845666"/>
            <a:ext cx="3488712" cy="400110"/>
          </a:xfrm>
          <a:prstGeom prst="rect">
            <a:avLst/>
          </a:prstGeom>
        </p:spPr>
        <p:txBody>
          <a:bodyPr wrap="none">
            <a:spAutoFit/>
          </a:bodyPr>
          <a:lstStyle/>
          <a:p>
            <a:r>
              <a:rPr lang="en-US" altLang="es-ES" sz="2000" dirty="0" smtClean="0">
                <a:solidFill>
                  <a:schemeClr val="accent1"/>
                </a:solidFill>
              </a:rPr>
              <a:t>Industrial partners. Air quality</a:t>
            </a:r>
            <a:endParaRPr lang="es-ES" sz="2000" dirty="0">
              <a:solidFill>
                <a:schemeClr val="accent1"/>
              </a:solidFill>
            </a:endParaRPr>
          </a:p>
        </p:txBody>
      </p:sp>
      <p:sp>
        <p:nvSpPr>
          <p:cNvPr id="66" name="Rectángulo 65"/>
          <p:cNvSpPr/>
          <p:nvPr/>
        </p:nvSpPr>
        <p:spPr>
          <a:xfrm>
            <a:off x="0" y="3509962"/>
            <a:ext cx="3188693" cy="400110"/>
          </a:xfrm>
          <a:prstGeom prst="rect">
            <a:avLst/>
          </a:prstGeom>
          <a:ln>
            <a:noFill/>
          </a:ln>
        </p:spPr>
        <p:txBody>
          <a:bodyPr wrap="none">
            <a:spAutoFit/>
          </a:bodyPr>
          <a:lstStyle/>
          <a:p>
            <a:r>
              <a:rPr lang="en-US" altLang="es-ES" sz="2000" dirty="0" smtClean="0">
                <a:solidFill>
                  <a:schemeClr val="accent1"/>
                </a:solidFill>
              </a:rPr>
              <a:t>Industrial partners. Energy</a:t>
            </a:r>
            <a:endParaRPr lang="es-ES" sz="2000" dirty="0">
              <a:solidFill>
                <a:schemeClr val="accent1"/>
              </a:solidFill>
            </a:endParaRPr>
          </a:p>
        </p:txBody>
      </p:sp>
      <p:sp>
        <p:nvSpPr>
          <p:cNvPr id="69" name="Rectángulo 68"/>
          <p:cNvSpPr/>
          <p:nvPr/>
        </p:nvSpPr>
        <p:spPr>
          <a:xfrm>
            <a:off x="4452" y="5312631"/>
            <a:ext cx="3588098" cy="400110"/>
          </a:xfrm>
          <a:prstGeom prst="rect">
            <a:avLst/>
          </a:prstGeom>
          <a:ln>
            <a:noFill/>
          </a:ln>
        </p:spPr>
        <p:txBody>
          <a:bodyPr wrap="none">
            <a:spAutoFit/>
          </a:bodyPr>
          <a:lstStyle/>
          <a:p>
            <a:r>
              <a:rPr lang="en-US" altLang="es-ES" sz="2000" dirty="0" smtClean="0">
                <a:solidFill>
                  <a:schemeClr val="accent1"/>
                </a:solidFill>
              </a:rPr>
              <a:t>Industrial partners. Agriculture</a:t>
            </a:r>
            <a:endParaRPr lang="es-ES" sz="2000" dirty="0">
              <a:solidFill>
                <a:schemeClr val="accent1"/>
              </a:solidFill>
            </a:endParaRPr>
          </a:p>
        </p:txBody>
      </p:sp>
      <p:pic>
        <p:nvPicPr>
          <p:cNvPr id="16" name="Imagen 15"/>
          <p:cNvPicPr>
            <a:picLocks noChangeAspect="1"/>
          </p:cNvPicPr>
          <p:nvPr/>
        </p:nvPicPr>
        <p:blipFill rotWithShape="1">
          <a:blip r:embed="rId27"/>
          <a:srcRect l="9878" t="24905" r="7766" b="24905"/>
          <a:stretch/>
        </p:blipFill>
        <p:spPr>
          <a:xfrm>
            <a:off x="3190367" y="2353941"/>
            <a:ext cx="1377677" cy="565201"/>
          </a:xfrm>
          <a:prstGeom prst="rect">
            <a:avLst/>
          </a:prstGeom>
        </p:spPr>
      </p:pic>
      <p:pic>
        <p:nvPicPr>
          <p:cNvPr id="35" name="Picture 3" descr="G:\Dropbox\ES SERVICES BSC\Graphic Resources\LOGOS\PARTNERS &amp; STAKEHOLDERS\Codorniu.jp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6504938" y="6091430"/>
            <a:ext cx="874524" cy="777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091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n-US" dirty="0" smtClean="0"/>
              <a:t>Barcelona Supercomputing Center</a:t>
            </a:r>
            <a:endParaRPr lang="en-US" dirty="0"/>
          </a:p>
        </p:txBody>
      </p:sp>
      <p:sp>
        <p:nvSpPr>
          <p:cNvPr id="13315" name="Rectángulo 16"/>
          <p:cNvSpPr>
            <a:spLocks noChangeArrowheads="1"/>
          </p:cNvSpPr>
          <p:nvPr/>
        </p:nvSpPr>
        <p:spPr bwMode="auto">
          <a:xfrm>
            <a:off x="46038" y="1003300"/>
            <a:ext cx="503078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just" eaLnBrk="1" hangingPunct="1">
              <a:buFont typeface="Arial" panose="020B0604020202020204" pitchFamily="34" charset="0"/>
              <a:buChar char="•"/>
            </a:pPr>
            <a:r>
              <a:rPr lang="en-GB" altLang="es-ES" sz="2000" dirty="0"/>
              <a:t>Created in 2005; </a:t>
            </a:r>
            <a:r>
              <a:rPr lang="en-GB" altLang="es-ES" sz="2000" dirty="0" smtClean="0"/>
              <a:t>450 employees</a:t>
            </a:r>
            <a:endParaRPr lang="en-GB" altLang="es-ES" sz="2000" dirty="0"/>
          </a:p>
          <a:p>
            <a:pPr algn="just" eaLnBrk="1" hangingPunct="1">
              <a:buFont typeface="Arial" panose="020B0604020202020204" pitchFamily="34" charset="0"/>
              <a:buChar char="•"/>
            </a:pPr>
            <a:r>
              <a:rPr lang="en-GB" altLang="es-ES" sz="2000" dirty="0"/>
              <a:t>Research, develop and manage information technology</a:t>
            </a:r>
          </a:p>
          <a:p>
            <a:pPr algn="just" eaLnBrk="1" hangingPunct="1">
              <a:buFont typeface="Arial" panose="020B0604020202020204" pitchFamily="34" charset="0"/>
              <a:buChar char="•"/>
            </a:pPr>
            <a:r>
              <a:rPr lang="en-GB" altLang="es-ES" sz="2000" dirty="0"/>
              <a:t>Facilitate scientific progress and its application in society</a:t>
            </a:r>
          </a:p>
        </p:txBody>
      </p:sp>
      <p:pic>
        <p:nvPicPr>
          <p:cNvPr id="13316"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982913"/>
            <a:ext cx="9144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0"/>
          <p:cNvSpPr txBox="1">
            <a:spLocks/>
          </p:cNvSpPr>
          <p:nvPr/>
        </p:nvSpPr>
        <p:spPr>
          <a:xfrm>
            <a:off x="177800" y="2667000"/>
            <a:ext cx="9117013" cy="792163"/>
          </a:xfrm>
          <a:prstGeom prst="rect">
            <a:avLst/>
          </a:prstGeom>
        </p:spPr>
        <p:txBody>
          <a:bodyPr anchor="b"/>
          <a:lstStyle>
            <a:lvl1pPr algn="l" defTabSz="914400" rtl="0" eaLnBrk="1" latinLnBrk="0" hangingPunct="1">
              <a:lnSpc>
                <a:spcPts val="3000"/>
              </a:lnSpc>
              <a:spcBef>
                <a:spcPct val="0"/>
              </a:spcBef>
              <a:buNone/>
              <a:defRPr sz="2700" kern="1200">
                <a:solidFill>
                  <a:schemeClr val="bg1"/>
                </a:solidFill>
                <a:latin typeface="+mj-lt"/>
                <a:ea typeface="+mj-ea"/>
                <a:cs typeface="+mj-cs"/>
              </a:defRPr>
            </a:lvl1pPr>
          </a:lstStyle>
          <a:p>
            <a:pPr>
              <a:defRPr/>
            </a:pPr>
            <a:r>
              <a:rPr lang="en-GB" dirty="0" smtClean="0">
                <a:solidFill>
                  <a:schemeClr val="bg1">
                    <a:lumMod val="95000"/>
                  </a:schemeClr>
                </a:solidFill>
              </a:rPr>
              <a:t>	</a:t>
            </a:r>
            <a:r>
              <a:rPr lang="en-GB" dirty="0" smtClean="0">
                <a:solidFill>
                  <a:schemeClr val="accent1"/>
                </a:solidFill>
              </a:rPr>
              <a:t>Earth Science Department</a:t>
            </a:r>
            <a:endParaRPr lang="en-GB" dirty="0">
              <a:solidFill>
                <a:schemeClr val="accent1"/>
              </a:solidFill>
            </a:endParaRPr>
          </a:p>
        </p:txBody>
      </p:sp>
      <p:pic>
        <p:nvPicPr>
          <p:cNvPr id="13318" name="Imagen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26113" y="998538"/>
            <a:ext cx="3417887"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Imagen 2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26113" y="2982913"/>
            <a:ext cx="342265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5 CuadroTexto"/>
          <p:cNvSpPr txBox="1">
            <a:spLocks noChangeArrowheads="1"/>
          </p:cNvSpPr>
          <p:nvPr/>
        </p:nvSpPr>
        <p:spPr bwMode="auto">
          <a:xfrm>
            <a:off x="200025" y="3581400"/>
            <a:ext cx="5380038"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200000"/>
              </a:lnSpc>
              <a:buFont typeface="Arial" panose="020B0604020202020204" pitchFamily="34" charset="0"/>
              <a:buChar char="•"/>
            </a:pPr>
            <a:r>
              <a:rPr lang="es-ES" altLang="es-ES" sz="2000" b="1" dirty="0" err="1"/>
              <a:t>Atmospheric</a:t>
            </a:r>
            <a:r>
              <a:rPr lang="es-ES" altLang="es-ES" sz="2000" b="1" dirty="0"/>
              <a:t> </a:t>
            </a:r>
            <a:r>
              <a:rPr lang="es-ES" altLang="es-ES" sz="2000" b="1" dirty="0" err="1"/>
              <a:t>composition</a:t>
            </a:r>
            <a:r>
              <a:rPr lang="es-ES" altLang="es-ES" sz="2000" b="1" dirty="0"/>
              <a:t> </a:t>
            </a:r>
            <a:r>
              <a:rPr lang="es-ES" altLang="es-ES" sz="2000" b="1" dirty="0" err="1"/>
              <a:t>modelling</a:t>
            </a:r>
            <a:endParaRPr lang="es-ES" altLang="es-ES" sz="2000" b="1" dirty="0"/>
          </a:p>
          <a:p>
            <a:pPr eaLnBrk="1" hangingPunct="1">
              <a:lnSpc>
                <a:spcPct val="200000"/>
              </a:lnSpc>
              <a:buFont typeface="Arial" panose="020B0604020202020204" pitchFamily="34" charset="0"/>
              <a:buChar char="•"/>
            </a:pPr>
            <a:r>
              <a:rPr lang="es-ES" altLang="es-ES" sz="2000" b="1" dirty="0" err="1" smtClean="0"/>
              <a:t>Climate</a:t>
            </a:r>
            <a:r>
              <a:rPr lang="es-ES" altLang="es-ES" sz="2000" b="1" dirty="0" smtClean="0"/>
              <a:t> </a:t>
            </a:r>
            <a:r>
              <a:rPr lang="es-ES" altLang="es-ES" sz="2000" b="1" dirty="0" err="1"/>
              <a:t>prediction</a:t>
            </a:r>
            <a:r>
              <a:rPr lang="es-ES" altLang="es-ES" sz="2000" b="1" dirty="0"/>
              <a:t> </a:t>
            </a:r>
            <a:r>
              <a:rPr lang="es-ES" altLang="es-ES" sz="2000" b="1" dirty="0" err="1" smtClean="0"/>
              <a:t>modelling</a:t>
            </a:r>
            <a:endParaRPr lang="es-ES" altLang="es-ES" sz="2000" b="1" dirty="0"/>
          </a:p>
          <a:p>
            <a:pPr eaLnBrk="1" hangingPunct="1">
              <a:lnSpc>
                <a:spcPct val="200000"/>
              </a:lnSpc>
              <a:buFont typeface="Arial" panose="020B0604020202020204" pitchFamily="34" charset="0"/>
              <a:buChar char="•"/>
            </a:pPr>
            <a:r>
              <a:rPr lang="es-ES" altLang="es-ES" sz="2000" b="1" dirty="0" err="1"/>
              <a:t>Computational</a:t>
            </a:r>
            <a:r>
              <a:rPr lang="es-ES" altLang="es-ES" sz="2000" b="1" dirty="0"/>
              <a:t> </a:t>
            </a:r>
            <a:r>
              <a:rPr lang="es-ES" altLang="es-ES" sz="2000" b="1" dirty="0" err="1"/>
              <a:t>Earth</a:t>
            </a:r>
            <a:r>
              <a:rPr lang="es-ES" altLang="es-ES" sz="2000" b="1" dirty="0"/>
              <a:t> </a:t>
            </a:r>
            <a:r>
              <a:rPr lang="es-ES" altLang="es-ES" sz="2000" b="1" dirty="0" err="1" smtClean="0"/>
              <a:t>Sciences</a:t>
            </a:r>
            <a:endParaRPr lang="es-ES" altLang="es-ES" sz="2000" b="1" dirty="0"/>
          </a:p>
          <a:p>
            <a:pPr eaLnBrk="1" hangingPunct="1">
              <a:lnSpc>
                <a:spcPct val="200000"/>
              </a:lnSpc>
              <a:buFont typeface="Arial" panose="020B0604020202020204" pitchFamily="34" charset="0"/>
              <a:buChar char="•"/>
            </a:pPr>
            <a:r>
              <a:rPr lang="es-ES" altLang="es-ES" sz="2000" b="1" dirty="0" err="1" smtClean="0"/>
              <a:t>Earth</a:t>
            </a:r>
            <a:r>
              <a:rPr lang="es-ES" altLang="es-ES" sz="2000" b="1" dirty="0" smtClean="0"/>
              <a:t> </a:t>
            </a:r>
            <a:r>
              <a:rPr lang="es-ES" altLang="es-ES" sz="2000" b="1" dirty="0" err="1" smtClean="0"/>
              <a:t>Sciences</a:t>
            </a:r>
            <a:r>
              <a:rPr lang="es-ES" altLang="es-ES" sz="2000" b="1" dirty="0" smtClean="0"/>
              <a:t> </a:t>
            </a:r>
            <a:r>
              <a:rPr lang="es-ES" altLang="es-ES" sz="2000" b="1" dirty="0" err="1" smtClean="0"/>
              <a:t>Services</a:t>
            </a:r>
            <a:endParaRPr lang="es-ES" altLang="es-ES" sz="20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Shape 3"/>
          <p:cNvSpPr txBox="1">
            <a:spLocks noChangeAspect="1" noChangeArrowheads="1"/>
          </p:cNvSpPr>
          <p:nvPr/>
        </p:nvSpPr>
        <p:spPr bwMode="auto">
          <a:xfrm>
            <a:off x="1371600" y="3654425"/>
            <a:ext cx="6400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sz="3200">
                <a:solidFill>
                  <a:srgbClr val="FFFFFF"/>
                </a:solidFill>
              </a:rPr>
              <a:t>Thank you!</a:t>
            </a:r>
          </a:p>
          <a:p>
            <a:pPr algn="ctr" eaLnBrk="1" hangingPunct="1"/>
            <a:endParaRPr lang="en-US" altLang="es-ES" sz="2400">
              <a:latin typeface="Calibri" panose="020F0502020204030204" pitchFamily="34" charset="0"/>
            </a:endParaRPr>
          </a:p>
        </p:txBody>
      </p:sp>
      <p:sp>
        <p:nvSpPr>
          <p:cNvPr id="4" name="TextShape 4"/>
          <p:cNvSpPr txBox="1">
            <a:spLocks noChangeArrowheads="1"/>
          </p:cNvSpPr>
          <p:nvPr/>
        </p:nvSpPr>
        <p:spPr bwMode="auto">
          <a:xfrm>
            <a:off x="1350963" y="4325938"/>
            <a:ext cx="64801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s-ES" dirty="0" err="1" smtClean="0">
                <a:solidFill>
                  <a:srgbClr val="FFFFFF"/>
                </a:solidFill>
                <a:latin typeface="+mn-lt"/>
              </a:rPr>
              <a:t>For</a:t>
            </a:r>
            <a:r>
              <a:rPr lang="es-ES" dirty="0" smtClean="0">
                <a:solidFill>
                  <a:srgbClr val="FFFFFF"/>
                </a:solidFill>
                <a:latin typeface="+mn-lt"/>
              </a:rPr>
              <a:t> </a:t>
            </a:r>
            <a:r>
              <a:rPr lang="es-ES" dirty="0" err="1" smtClean="0">
                <a:solidFill>
                  <a:srgbClr val="FFFFFF"/>
                </a:solidFill>
                <a:latin typeface="+mn-lt"/>
              </a:rPr>
              <a:t>further</a:t>
            </a:r>
            <a:r>
              <a:rPr lang="es-ES" dirty="0" smtClean="0">
                <a:solidFill>
                  <a:srgbClr val="FFFFFF"/>
                </a:solidFill>
                <a:latin typeface="+mn-lt"/>
              </a:rPr>
              <a:t> </a:t>
            </a:r>
            <a:r>
              <a:rPr lang="es-ES" dirty="0" err="1" smtClean="0">
                <a:solidFill>
                  <a:srgbClr val="FFFFFF"/>
                </a:solidFill>
                <a:latin typeface="+mn-lt"/>
              </a:rPr>
              <a:t>information</a:t>
            </a:r>
            <a:r>
              <a:rPr lang="es-ES" dirty="0" smtClean="0">
                <a:solidFill>
                  <a:srgbClr val="FFFFFF"/>
                </a:solidFill>
                <a:latin typeface="+mn-lt"/>
              </a:rPr>
              <a:t> </a:t>
            </a:r>
            <a:r>
              <a:rPr lang="es-ES" dirty="0" err="1" smtClean="0">
                <a:solidFill>
                  <a:srgbClr val="FFFFFF"/>
                </a:solidFill>
                <a:latin typeface="+mn-lt"/>
              </a:rPr>
              <a:t>please</a:t>
            </a:r>
            <a:r>
              <a:rPr lang="es-ES" dirty="0" smtClean="0">
                <a:solidFill>
                  <a:srgbClr val="FFFFFF"/>
                </a:solidFill>
                <a:latin typeface="+mn-lt"/>
              </a:rPr>
              <a:t> </a:t>
            </a:r>
            <a:r>
              <a:rPr lang="es-ES" dirty="0" err="1" smtClean="0">
                <a:solidFill>
                  <a:srgbClr val="FFFFFF"/>
                </a:solidFill>
                <a:latin typeface="+mn-lt"/>
              </a:rPr>
              <a:t>contact</a:t>
            </a:r>
            <a:endParaRPr lang="es-ES" dirty="0" smtClean="0">
              <a:solidFill>
                <a:srgbClr val="FFFFFF"/>
              </a:solidFill>
              <a:latin typeface="+mn-lt"/>
            </a:endParaRPr>
          </a:p>
          <a:p>
            <a:pPr algn="ctr" eaLnBrk="1" hangingPunct="1">
              <a:defRPr/>
            </a:pPr>
            <a:r>
              <a:rPr lang="es-ES" dirty="0">
                <a:solidFill>
                  <a:srgbClr val="FFFFFF"/>
                </a:solidFill>
                <a:latin typeface="+mn-lt"/>
              </a:rPr>
              <a:t>info-services-es@bsc.es </a:t>
            </a:r>
            <a:endParaRPr lang="es-ES" dirty="0" smtClean="0">
              <a:solidFill>
                <a:srgbClr val="FFFFFF"/>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20" name="Rounded Rectangle 5"/>
          <p:cNvSpPr>
            <a:spLocks noChangeArrowheads="1"/>
          </p:cNvSpPr>
          <p:nvPr/>
        </p:nvSpPr>
        <p:spPr bwMode="auto">
          <a:xfrm>
            <a:off x="5764213" y="2760663"/>
            <a:ext cx="3200400" cy="3339984"/>
          </a:xfrm>
          <a:prstGeom prst="roundRect">
            <a:avLst>
              <a:gd name="adj" fmla="val 16667"/>
            </a:avLst>
          </a:prstGeom>
          <a:solidFill>
            <a:schemeClr val="accent3">
              <a:lumMod val="40000"/>
              <a:lumOff val="60000"/>
            </a:schemeClr>
          </a:solidFill>
          <a:ln w="25400" algn="ctr">
            <a:noFill/>
            <a:round/>
            <a:headEnd/>
            <a:tailEnd/>
          </a:ln>
        </p:spPr>
        <p:txBody>
          <a:bodyPr>
            <a:norm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s-ES" sz="1200" b="1" dirty="0">
                <a:solidFill>
                  <a:srgbClr val="000514"/>
                </a:solidFill>
                <a:latin typeface="Arial Narrow" panose="020B0606020202030204" pitchFamily="34" charset="0"/>
              </a:rPr>
              <a:t>Oriol </a:t>
            </a:r>
            <a:r>
              <a:rPr lang="en-US" altLang="es-ES" sz="1200" b="1" dirty="0" err="1">
                <a:solidFill>
                  <a:srgbClr val="000514"/>
                </a:solidFill>
                <a:latin typeface="Arial Narrow" panose="020B0606020202030204" pitchFamily="34" charset="0"/>
              </a:rPr>
              <a:t>Jorba</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Sara </a:t>
            </a:r>
            <a:r>
              <a:rPr lang="en-US" altLang="es-ES" sz="1200" b="1" dirty="0" err="1">
                <a:solidFill>
                  <a:srgbClr val="000514"/>
                </a:solidFill>
                <a:latin typeface="Arial Narrow" panose="020B0606020202030204" pitchFamily="34" charset="0"/>
              </a:rPr>
              <a:t>Basart</a:t>
            </a:r>
            <a:endParaRPr lang="en-US" altLang="es-ES" sz="1200" b="1" dirty="0">
              <a:solidFill>
                <a:srgbClr val="000514"/>
              </a:solidFill>
              <a:latin typeface="Arial Narrow" panose="020B0606020202030204" pitchFamily="34" charset="0"/>
            </a:endParaRPr>
          </a:p>
          <a:p>
            <a:pPr algn="ctr" eaLnBrk="1" hangingPunct="1"/>
            <a:r>
              <a:rPr lang="en-US" altLang="es-ES" sz="1200" b="1" dirty="0" err="1">
                <a:solidFill>
                  <a:srgbClr val="000514"/>
                </a:solidFill>
                <a:latin typeface="Arial Narrow" panose="020B0606020202030204" pitchFamily="34" charset="0"/>
              </a:rPr>
              <a:t>Enza</a:t>
            </a:r>
            <a:r>
              <a:rPr lang="en-US" altLang="es-ES" sz="1200" b="1" dirty="0">
                <a:solidFill>
                  <a:srgbClr val="000514"/>
                </a:solidFill>
                <a:latin typeface="Arial Narrow" panose="020B0606020202030204" pitchFamily="34" charset="0"/>
              </a:rPr>
              <a:t> Di </a:t>
            </a:r>
            <a:r>
              <a:rPr lang="en-US" altLang="es-ES" sz="1200" b="1" dirty="0" err="1">
                <a:solidFill>
                  <a:srgbClr val="000514"/>
                </a:solidFill>
                <a:latin typeface="Arial Narrow" panose="020B0606020202030204" pitchFamily="34" charset="0"/>
              </a:rPr>
              <a:t>Tomazzo</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Lorenzo </a:t>
            </a:r>
            <a:r>
              <a:rPr lang="en-US" altLang="es-ES" sz="1200" b="1" dirty="0" err="1">
                <a:solidFill>
                  <a:srgbClr val="000514"/>
                </a:solidFill>
                <a:latin typeface="Arial Narrow" panose="020B0606020202030204" pitchFamily="34" charset="0"/>
              </a:rPr>
              <a:t>Fileni</a:t>
            </a:r>
            <a:endParaRPr lang="en-US" altLang="es-ES" sz="1200" b="1" dirty="0">
              <a:solidFill>
                <a:srgbClr val="000514"/>
              </a:solidFill>
              <a:latin typeface="Arial Narrow" panose="020B0606020202030204" pitchFamily="34" charset="0"/>
            </a:endParaRPr>
          </a:p>
          <a:p>
            <a:pPr algn="ctr" eaLnBrk="1" hangingPunct="1"/>
            <a:r>
              <a:rPr lang="en-US" altLang="es-ES" sz="1200" b="1" dirty="0" err="1">
                <a:solidFill>
                  <a:srgbClr val="000514"/>
                </a:solidFill>
                <a:latin typeface="Arial Narrow" panose="020B0606020202030204" pitchFamily="34" charset="0"/>
              </a:rPr>
              <a:t>Antonis</a:t>
            </a:r>
            <a:r>
              <a:rPr lang="en-US" altLang="es-ES" sz="1200" b="1" dirty="0">
                <a:solidFill>
                  <a:srgbClr val="000514"/>
                </a:solidFill>
                <a:latin typeface="Arial Narrow" panose="020B0606020202030204" pitchFamily="34" charset="0"/>
              </a:rPr>
              <a:t> </a:t>
            </a:r>
            <a:r>
              <a:rPr lang="en-US" altLang="es-ES" sz="1200" b="1" dirty="0" err="1">
                <a:solidFill>
                  <a:srgbClr val="000514"/>
                </a:solidFill>
                <a:latin typeface="Arial Narrow" panose="020B0606020202030204" pitchFamily="34" charset="0"/>
              </a:rPr>
              <a:t>Gkikas</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Maria </a:t>
            </a:r>
            <a:r>
              <a:rPr lang="en-US" altLang="es-ES" sz="1200" b="1" dirty="0" err="1">
                <a:solidFill>
                  <a:srgbClr val="000514"/>
                </a:solidFill>
                <a:latin typeface="Arial Narrow" panose="020B0606020202030204" pitchFamily="34" charset="0"/>
              </a:rPr>
              <a:t>Goncalves</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Marc Guevara</a:t>
            </a:r>
          </a:p>
          <a:p>
            <a:pPr algn="ctr" eaLnBrk="1" hangingPunct="1"/>
            <a:r>
              <a:rPr lang="en-US" altLang="es-ES" sz="1200" b="1" dirty="0" err="1">
                <a:solidFill>
                  <a:srgbClr val="000514"/>
                </a:solidFill>
                <a:latin typeface="Arial Narrow" panose="020B0606020202030204" pitchFamily="34" charset="0"/>
              </a:rPr>
              <a:t>Vicenzo</a:t>
            </a:r>
            <a:r>
              <a:rPr lang="en-US" altLang="es-ES" sz="1200" b="1" dirty="0">
                <a:solidFill>
                  <a:srgbClr val="000514"/>
                </a:solidFill>
                <a:latin typeface="Arial Narrow" panose="020B0606020202030204" pitchFamily="34" charset="0"/>
              </a:rPr>
              <a:t> </a:t>
            </a:r>
            <a:r>
              <a:rPr lang="en-US" altLang="es-ES" sz="1200" b="1" dirty="0" err="1">
                <a:solidFill>
                  <a:srgbClr val="000514"/>
                </a:solidFill>
                <a:latin typeface="Arial Narrow" panose="020B0606020202030204" pitchFamily="34" charset="0"/>
              </a:rPr>
              <a:t>Obiso</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Michele </a:t>
            </a:r>
            <a:r>
              <a:rPr lang="en-US" altLang="es-ES" sz="1200" b="1" dirty="0" err="1">
                <a:solidFill>
                  <a:srgbClr val="000514"/>
                </a:solidFill>
                <a:latin typeface="Arial Narrow" panose="020B0606020202030204" pitchFamily="34" charset="0"/>
              </a:rPr>
              <a:t>Spada</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Maria Teresa Pay</a:t>
            </a:r>
          </a:p>
          <a:p>
            <a:pPr algn="ctr" eaLnBrk="1" hangingPunct="1"/>
            <a:r>
              <a:rPr lang="en-US" altLang="es-ES" sz="1200" b="1" dirty="0">
                <a:solidFill>
                  <a:srgbClr val="000514"/>
                </a:solidFill>
                <a:latin typeface="Arial Narrow" panose="020B0606020202030204" pitchFamily="34" charset="0"/>
              </a:rPr>
              <a:t>Victor </a:t>
            </a:r>
            <a:r>
              <a:rPr lang="en-US" altLang="es-ES" sz="1200" b="1" dirty="0" err="1">
                <a:solidFill>
                  <a:srgbClr val="000514"/>
                </a:solidFill>
                <a:latin typeface="Arial Narrow" panose="020B0606020202030204" pitchFamily="34" charset="0"/>
              </a:rPr>
              <a:t>Valverde</a:t>
            </a:r>
            <a:endParaRPr lang="en-US" altLang="es-ES" sz="1200" b="1" dirty="0">
              <a:solidFill>
                <a:srgbClr val="000514"/>
              </a:solidFill>
              <a:latin typeface="Arial Narrow" panose="020B0606020202030204" pitchFamily="34" charset="0"/>
            </a:endParaRPr>
          </a:p>
          <a:p>
            <a:pPr algn="ctr" eaLnBrk="1" hangingPunct="1"/>
            <a:r>
              <a:rPr lang="en-US" altLang="es-ES" sz="1200" b="1" dirty="0" err="1">
                <a:solidFill>
                  <a:srgbClr val="000514"/>
                </a:solidFill>
                <a:latin typeface="Arial Narrow" panose="020B0606020202030204" pitchFamily="34" charset="0"/>
              </a:rPr>
              <a:t>Lluis</a:t>
            </a:r>
            <a:r>
              <a:rPr lang="en-US" altLang="es-ES" sz="1200" b="1" dirty="0">
                <a:solidFill>
                  <a:srgbClr val="000514"/>
                </a:solidFill>
                <a:latin typeface="Arial Narrow" panose="020B0606020202030204" pitchFamily="34" charset="0"/>
              </a:rPr>
              <a:t> </a:t>
            </a:r>
            <a:r>
              <a:rPr lang="en-US" altLang="es-ES" sz="1200" b="1" dirty="0" err="1">
                <a:solidFill>
                  <a:srgbClr val="000514"/>
                </a:solidFill>
                <a:latin typeface="Arial Narrow" panose="020B0606020202030204" pitchFamily="34" charset="0"/>
              </a:rPr>
              <a:t>Vendrell</a:t>
            </a:r>
            <a:endParaRPr lang="en-US" altLang="es-ES" sz="1200" b="1" dirty="0">
              <a:solidFill>
                <a:srgbClr val="000514"/>
              </a:solidFill>
              <a:latin typeface="Arial Narrow" panose="020B0606020202030204" pitchFamily="34" charset="0"/>
            </a:endParaRPr>
          </a:p>
          <a:p>
            <a:pPr algn="ctr" eaLnBrk="1" hangingPunct="1"/>
            <a:endParaRPr lang="en-US" altLang="es-ES" sz="1200" b="1" dirty="0">
              <a:solidFill>
                <a:srgbClr val="000514"/>
              </a:solidFill>
              <a:latin typeface="Arial Narrow" panose="020B0606020202030204" pitchFamily="34" charset="0"/>
            </a:endParaRPr>
          </a:p>
          <a:p>
            <a:pPr algn="ctr" eaLnBrk="1" hangingPunct="1"/>
            <a:endParaRPr lang="en-US" altLang="es-ES" sz="1200" b="1" dirty="0">
              <a:solidFill>
                <a:srgbClr val="000514"/>
              </a:solidFill>
              <a:latin typeface="Arial Narrow" panose="020B0606020202030204" pitchFamily="34" charset="0"/>
            </a:endParaRPr>
          </a:p>
        </p:txBody>
      </p:sp>
      <p:sp>
        <p:nvSpPr>
          <p:cNvPr id="3" name="2 Título"/>
          <p:cNvSpPr>
            <a:spLocks noGrp="1"/>
          </p:cNvSpPr>
          <p:nvPr>
            <p:ph type="title"/>
          </p:nvPr>
        </p:nvSpPr>
        <p:spPr>
          <a:xfrm>
            <a:off x="396875" y="144463"/>
            <a:ext cx="6191250" cy="696912"/>
          </a:xfrm>
        </p:spPr>
        <p:txBody>
          <a:bodyPr/>
          <a:lstStyle/>
          <a:p>
            <a:pPr>
              <a:defRPr/>
            </a:pPr>
            <a:r>
              <a:rPr lang="en-US" dirty="0" smtClean="0"/>
              <a:t>People in </a:t>
            </a:r>
            <a:r>
              <a:rPr lang="en-US" dirty="0"/>
              <a:t>2015 </a:t>
            </a:r>
            <a:r>
              <a:rPr lang="en-US" dirty="0" smtClean="0"/>
              <a:t>(+ </a:t>
            </a:r>
            <a:r>
              <a:rPr lang="en-US" dirty="0"/>
              <a:t>50 people)</a:t>
            </a:r>
            <a:br>
              <a:rPr lang="en-US" dirty="0"/>
            </a:br>
            <a:endParaRPr lang="en-US" dirty="0"/>
          </a:p>
        </p:txBody>
      </p:sp>
      <p:sp>
        <p:nvSpPr>
          <p:cNvPr id="5" name="Rounded Rectangle 2"/>
          <p:cNvSpPr/>
          <p:nvPr/>
        </p:nvSpPr>
        <p:spPr bwMode="auto">
          <a:xfrm>
            <a:off x="228600" y="2760663"/>
            <a:ext cx="3200400" cy="3319064"/>
          </a:xfrm>
          <a:prstGeom prst="roundRect">
            <a:avLst/>
          </a:prstGeom>
          <a:solidFill>
            <a:schemeClr val="accent3">
              <a:lumMod val="40000"/>
              <a:lumOff val="60000"/>
            </a:schemeClr>
          </a:solidFill>
          <a:ln w="25400" cap="flat" cmpd="sng" algn="ctr">
            <a:noFill/>
            <a:prstDash val="solid"/>
            <a:round/>
            <a:headEnd type="none" w="med" len="med"/>
            <a:tailEnd type="none" w="med" len="med"/>
          </a:ln>
          <a:effectLst/>
        </p:spPr>
        <p:txBody>
          <a:bodyPr>
            <a:noAutofit/>
          </a:bodyPr>
          <a:lstStyle/>
          <a:p>
            <a:pPr algn="ctr" eaLnBrk="1" hangingPunct="1">
              <a:defRPr/>
            </a:pPr>
            <a:r>
              <a:rPr lang="en-US" sz="1200" b="1" kern="0" dirty="0">
                <a:solidFill>
                  <a:srgbClr val="000514"/>
                </a:solidFill>
                <a:latin typeface="Arial Narrow" pitchFamily="34" charset="0"/>
              </a:rPr>
              <a:t>Virginie Guemas</a:t>
            </a:r>
          </a:p>
          <a:p>
            <a:pPr algn="ctr" eaLnBrk="1" hangingPunct="1">
              <a:defRPr/>
            </a:pPr>
            <a:r>
              <a:rPr lang="en-US" sz="1200" b="1" kern="0" dirty="0">
                <a:solidFill>
                  <a:srgbClr val="000514"/>
                </a:solidFill>
                <a:latin typeface="Arial Narrow" pitchFamily="34" charset="0"/>
              </a:rPr>
              <a:t>Omar </a:t>
            </a:r>
            <a:r>
              <a:rPr lang="en-US" sz="1200" b="1" kern="0" dirty="0" err="1">
                <a:solidFill>
                  <a:srgbClr val="000514"/>
                </a:solidFill>
                <a:latin typeface="Arial Narrow" pitchFamily="34" charset="0"/>
              </a:rPr>
              <a:t>Bellprat</a:t>
            </a:r>
            <a:endParaRPr lang="en-US" sz="1200" b="1" kern="0" dirty="0">
              <a:solidFill>
                <a:srgbClr val="000514"/>
              </a:solidFill>
              <a:latin typeface="Arial Narrow" pitchFamily="34" charset="0"/>
            </a:endParaRPr>
          </a:p>
          <a:p>
            <a:pPr algn="ctr" eaLnBrk="1" hangingPunct="1">
              <a:defRPr/>
            </a:pPr>
            <a:r>
              <a:rPr lang="en-US" sz="1200" b="1" kern="0" dirty="0">
                <a:solidFill>
                  <a:srgbClr val="000514"/>
                </a:solidFill>
                <a:latin typeface="Arial Narrow" pitchFamily="34" charset="0"/>
              </a:rPr>
              <a:t>Louis-Philippe Caron</a:t>
            </a:r>
          </a:p>
          <a:p>
            <a:pPr algn="ctr" eaLnBrk="1" hangingPunct="1">
              <a:defRPr/>
            </a:pPr>
            <a:r>
              <a:rPr lang="en-US" sz="1200" b="1" kern="0" dirty="0" err="1">
                <a:solidFill>
                  <a:srgbClr val="000514"/>
                </a:solidFill>
                <a:latin typeface="Arial Narrow" pitchFamily="34" charset="0"/>
              </a:rPr>
              <a:t>Eleftheria</a:t>
            </a:r>
            <a:r>
              <a:rPr lang="en-US" sz="1200" b="1" kern="0" dirty="0">
                <a:solidFill>
                  <a:srgbClr val="000514"/>
                </a:solidFill>
                <a:latin typeface="Arial Narrow" pitchFamily="34" charset="0"/>
              </a:rPr>
              <a:t> </a:t>
            </a:r>
            <a:r>
              <a:rPr lang="en-US" sz="1200" b="1" kern="0" dirty="0" err="1">
                <a:solidFill>
                  <a:srgbClr val="000514"/>
                </a:solidFill>
                <a:latin typeface="Arial Narrow" pitchFamily="34" charset="0"/>
              </a:rPr>
              <a:t>Exarchou</a:t>
            </a:r>
            <a:endParaRPr lang="en-US" sz="1200" b="1" kern="0" dirty="0">
              <a:solidFill>
                <a:srgbClr val="000514"/>
              </a:solidFill>
              <a:latin typeface="Arial Narrow" pitchFamily="34" charset="0"/>
            </a:endParaRPr>
          </a:p>
          <a:p>
            <a:pPr algn="ctr" eaLnBrk="1" hangingPunct="1">
              <a:defRPr/>
            </a:pPr>
            <a:r>
              <a:rPr lang="en-US" sz="1200" b="1" kern="0" dirty="0" err="1">
                <a:solidFill>
                  <a:srgbClr val="000514"/>
                </a:solidFill>
                <a:latin typeface="Arial Narrow" pitchFamily="34" charset="0"/>
              </a:rPr>
              <a:t>Neven</a:t>
            </a:r>
            <a:r>
              <a:rPr lang="en-US" sz="1200" b="1" kern="0" dirty="0">
                <a:solidFill>
                  <a:srgbClr val="000514"/>
                </a:solidFill>
                <a:latin typeface="Arial Narrow" pitchFamily="34" charset="0"/>
              </a:rPr>
              <a:t> </a:t>
            </a:r>
            <a:r>
              <a:rPr lang="en-US" sz="1200" b="1" kern="0" dirty="0" err="1">
                <a:solidFill>
                  <a:srgbClr val="000514"/>
                </a:solidFill>
                <a:latin typeface="Arial Narrow" pitchFamily="34" charset="0"/>
              </a:rPr>
              <a:t>Fuckar</a:t>
            </a:r>
            <a:endParaRPr lang="en-US" sz="1200" b="1" kern="0" dirty="0">
              <a:solidFill>
                <a:srgbClr val="000514"/>
              </a:solidFill>
              <a:latin typeface="Arial Narrow" pitchFamily="34" charset="0"/>
            </a:endParaRPr>
          </a:p>
          <a:p>
            <a:pPr algn="ctr" eaLnBrk="1" hangingPunct="1">
              <a:defRPr/>
            </a:pPr>
            <a:r>
              <a:rPr lang="en-US" sz="1200" b="1" kern="0" dirty="0">
                <a:solidFill>
                  <a:srgbClr val="000514"/>
                </a:solidFill>
                <a:latin typeface="Arial Narrow" pitchFamily="34" charset="0"/>
              </a:rPr>
              <a:t>François </a:t>
            </a:r>
            <a:r>
              <a:rPr lang="en-US" sz="1200" b="1" kern="0" dirty="0" err="1">
                <a:solidFill>
                  <a:srgbClr val="000514"/>
                </a:solidFill>
                <a:latin typeface="Arial Narrow" pitchFamily="34" charset="0"/>
              </a:rPr>
              <a:t>Massonnet</a:t>
            </a:r>
            <a:endParaRPr lang="en-US" sz="1200" b="1" kern="0" dirty="0">
              <a:solidFill>
                <a:srgbClr val="000514"/>
              </a:solidFill>
              <a:latin typeface="Arial Narrow" pitchFamily="34" charset="0"/>
            </a:endParaRPr>
          </a:p>
          <a:p>
            <a:pPr algn="ctr" eaLnBrk="1" hangingPunct="1">
              <a:defRPr/>
            </a:pPr>
            <a:r>
              <a:rPr lang="en-US" sz="1200" b="1" kern="0" dirty="0">
                <a:solidFill>
                  <a:srgbClr val="000514"/>
                </a:solidFill>
                <a:latin typeface="Arial Narrow" pitchFamily="34" charset="0"/>
              </a:rPr>
              <a:t>Martin </a:t>
            </a:r>
            <a:r>
              <a:rPr lang="en-US" sz="1200" b="1" kern="0" dirty="0" err="1">
                <a:solidFill>
                  <a:srgbClr val="000514"/>
                </a:solidFill>
                <a:latin typeface="Arial Narrow" pitchFamily="34" charset="0"/>
              </a:rPr>
              <a:t>Ménégoz</a:t>
            </a:r>
            <a:endParaRPr lang="en-US" sz="1200" b="1" kern="0" dirty="0">
              <a:solidFill>
                <a:srgbClr val="000514"/>
              </a:solidFill>
              <a:latin typeface="Arial Narrow" pitchFamily="34" charset="0"/>
            </a:endParaRPr>
          </a:p>
          <a:p>
            <a:pPr algn="ctr" eaLnBrk="1" hangingPunct="1">
              <a:defRPr/>
            </a:pPr>
            <a:r>
              <a:rPr lang="en-US" sz="1200" b="1" kern="0" dirty="0" err="1">
                <a:solidFill>
                  <a:srgbClr val="000514"/>
                </a:solidFill>
                <a:latin typeface="Arial Narrow" pitchFamily="34" charset="0"/>
              </a:rPr>
              <a:t>Chloé</a:t>
            </a:r>
            <a:r>
              <a:rPr lang="en-US" sz="1200" b="1" kern="0" dirty="0">
                <a:solidFill>
                  <a:srgbClr val="000514"/>
                </a:solidFill>
                <a:latin typeface="Arial Narrow" pitchFamily="34" charset="0"/>
              </a:rPr>
              <a:t> </a:t>
            </a:r>
            <a:r>
              <a:rPr lang="en-US" sz="1200" b="1" kern="0" dirty="0" err="1">
                <a:solidFill>
                  <a:srgbClr val="000514"/>
                </a:solidFill>
                <a:latin typeface="Arial Narrow" pitchFamily="34" charset="0"/>
              </a:rPr>
              <a:t>Prodhomme</a:t>
            </a:r>
            <a:endParaRPr lang="en-US" sz="1200" b="1" kern="0" dirty="0">
              <a:solidFill>
                <a:srgbClr val="000514"/>
              </a:solidFill>
              <a:latin typeface="Arial Narrow" pitchFamily="34" charset="0"/>
            </a:endParaRPr>
          </a:p>
          <a:p>
            <a:pPr algn="ctr" eaLnBrk="1" hangingPunct="1">
              <a:defRPr/>
            </a:pPr>
            <a:r>
              <a:rPr lang="en-US" sz="1200" b="1" kern="0" dirty="0" err="1">
                <a:solidFill>
                  <a:srgbClr val="000514"/>
                </a:solidFill>
                <a:latin typeface="Arial Narrow" pitchFamily="34" charset="0"/>
              </a:rPr>
              <a:t>Danila</a:t>
            </a:r>
            <a:r>
              <a:rPr lang="en-US" sz="1200" b="1" kern="0" dirty="0">
                <a:solidFill>
                  <a:srgbClr val="000514"/>
                </a:solidFill>
                <a:latin typeface="Arial Narrow" pitchFamily="34" charset="0"/>
              </a:rPr>
              <a:t> </a:t>
            </a:r>
            <a:r>
              <a:rPr lang="en-US" sz="1200" b="1" kern="0" dirty="0" err="1">
                <a:solidFill>
                  <a:srgbClr val="000514"/>
                </a:solidFill>
                <a:latin typeface="Arial Narrow" pitchFamily="34" charset="0"/>
              </a:rPr>
              <a:t>Volpi</a:t>
            </a:r>
            <a:endParaRPr lang="en-US" sz="1200" b="1" kern="0" dirty="0">
              <a:solidFill>
                <a:srgbClr val="000514"/>
              </a:solidFill>
              <a:latin typeface="Arial Narrow" pitchFamily="34" charset="0"/>
            </a:endParaRPr>
          </a:p>
          <a:p>
            <a:pPr algn="ctr" eaLnBrk="1" hangingPunct="1">
              <a:defRPr/>
            </a:pPr>
            <a:endParaRPr lang="en-US" sz="1200" b="1" kern="0" dirty="0">
              <a:solidFill>
                <a:srgbClr val="000514"/>
              </a:solidFill>
              <a:latin typeface="Arial Narrow" pitchFamily="34" charset="0"/>
            </a:endParaRPr>
          </a:p>
          <a:p>
            <a:pPr algn="ctr" eaLnBrk="1" hangingPunct="1">
              <a:defRPr/>
            </a:pPr>
            <a:endParaRPr lang="en-US" sz="1200" b="1" kern="0" dirty="0">
              <a:solidFill>
                <a:srgbClr val="000514"/>
              </a:solidFill>
              <a:latin typeface="Arial Narrow" pitchFamily="34" charset="0"/>
            </a:endParaRPr>
          </a:p>
          <a:p>
            <a:pPr algn="ctr" eaLnBrk="1" hangingPunct="1">
              <a:defRPr/>
            </a:pPr>
            <a:endParaRPr lang="en-US" sz="1200" b="1" kern="0" dirty="0">
              <a:solidFill>
                <a:srgbClr val="000514"/>
              </a:solidFill>
              <a:latin typeface="Arial Narrow" pitchFamily="34" charset="0"/>
            </a:endParaRPr>
          </a:p>
        </p:txBody>
      </p:sp>
      <p:sp>
        <p:nvSpPr>
          <p:cNvPr id="7" name="Rounded Rectangle 9"/>
          <p:cNvSpPr/>
          <p:nvPr/>
        </p:nvSpPr>
        <p:spPr bwMode="auto">
          <a:xfrm>
            <a:off x="2958148" y="4589463"/>
            <a:ext cx="3190876" cy="2430462"/>
          </a:xfrm>
          <a:prstGeom prst="roundRect">
            <a:avLst/>
          </a:prstGeom>
          <a:solidFill>
            <a:schemeClr val="accent5"/>
          </a:solidFill>
          <a:ln w="25400" cap="flat" cmpd="sng" algn="ctr">
            <a:noFill/>
            <a:prstDash val="solid"/>
            <a:round/>
            <a:headEnd type="none" w="med" len="med"/>
            <a:tailEnd type="none" w="med" len="med"/>
          </a:ln>
          <a:effectLst/>
        </p:spPr>
        <p:txBody>
          <a:bodyPr>
            <a:noAutofit/>
          </a:bodyPr>
          <a:lstStyle/>
          <a:p>
            <a:pPr algn="ctr" eaLnBrk="1" hangingPunct="1">
              <a:defRPr/>
            </a:pPr>
            <a:endParaRPr lang="en-US" sz="1200" b="1" kern="0" dirty="0">
              <a:solidFill>
                <a:srgbClr val="000514"/>
              </a:solidFill>
              <a:latin typeface="Arial Narrow" pitchFamily="34" charset="0"/>
            </a:endParaRPr>
          </a:p>
          <a:p>
            <a:pPr algn="ctr" eaLnBrk="1" hangingPunct="1">
              <a:defRPr/>
            </a:pPr>
            <a:r>
              <a:rPr lang="en-US" sz="1200" b="1" kern="0" dirty="0" smtClean="0">
                <a:solidFill>
                  <a:srgbClr val="000514"/>
                </a:solidFill>
                <a:latin typeface="Arial Narrow" pitchFamily="34" charset="0"/>
              </a:rPr>
              <a:t>Albert </a:t>
            </a:r>
            <a:r>
              <a:rPr lang="en-US" sz="1200" b="1" kern="0" dirty="0" err="1" smtClean="0">
                <a:solidFill>
                  <a:srgbClr val="000514"/>
                </a:solidFill>
                <a:latin typeface="Arial Narrow" pitchFamily="34" charset="0"/>
              </a:rPr>
              <a:t>Soret</a:t>
            </a:r>
            <a:endParaRPr lang="en-US" sz="1200" b="1" kern="0" dirty="0">
              <a:solidFill>
                <a:srgbClr val="000514"/>
              </a:solidFill>
              <a:latin typeface="Arial Narrow" pitchFamily="34" charset="0"/>
            </a:endParaRPr>
          </a:p>
          <a:p>
            <a:pPr algn="ctr" eaLnBrk="1" hangingPunct="1">
              <a:defRPr/>
            </a:pPr>
            <a:r>
              <a:rPr lang="en-US" sz="1200" b="1" kern="0" dirty="0" smtClean="0">
                <a:solidFill>
                  <a:srgbClr val="000514"/>
                </a:solidFill>
                <a:latin typeface="Arial Narrow" pitchFamily="34" charset="0"/>
              </a:rPr>
              <a:t>Isadora Jiménez </a:t>
            </a:r>
            <a:endParaRPr lang="en-US" sz="1200" b="1" kern="0" dirty="0">
              <a:solidFill>
                <a:srgbClr val="000514"/>
              </a:solidFill>
              <a:latin typeface="Arial Narrow" pitchFamily="34" charset="0"/>
            </a:endParaRPr>
          </a:p>
          <a:p>
            <a:pPr algn="ctr" eaLnBrk="1" hangingPunct="1">
              <a:defRPr/>
            </a:pPr>
            <a:r>
              <a:rPr lang="en-US" sz="1200" b="1" kern="0" dirty="0" err="1">
                <a:solidFill>
                  <a:srgbClr val="000514"/>
                </a:solidFill>
                <a:latin typeface="Arial Narrow" pitchFamily="34" charset="0"/>
              </a:rPr>
              <a:t>Nube</a:t>
            </a:r>
            <a:r>
              <a:rPr lang="en-US" sz="1200" b="1" kern="0" dirty="0">
                <a:solidFill>
                  <a:srgbClr val="000514"/>
                </a:solidFill>
                <a:latin typeface="Arial Narrow" pitchFamily="34" charset="0"/>
              </a:rPr>
              <a:t> González</a:t>
            </a:r>
          </a:p>
          <a:p>
            <a:pPr algn="ctr" eaLnBrk="1" hangingPunct="1">
              <a:defRPr/>
            </a:pPr>
            <a:r>
              <a:rPr lang="en-US" sz="1200" b="1" kern="0" dirty="0" smtClean="0">
                <a:solidFill>
                  <a:srgbClr val="000514"/>
                </a:solidFill>
                <a:latin typeface="Arial Narrow" pitchFamily="34" charset="0"/>
              </a:rPr>
              <a:t>Marta </a:t>
            </a:r>
            <a:r>
              <a:rPr lang="en-US" sz="1200" b="1" kern="0" dirty="0" err="1" smtClean="0">
                <a:solidFill>
                  <a:srgbClr val="000514"/>
                </a:solidFill>
                <a:latin typeface="Arial Narrow" pitchFamily="34" charset="0"/>
              </a:rPr>
              <a:t>Terrado</a:t>
            </a:r>
            <a:endParaRPr lang="en-US" sz="1200" b="1" kern="0" dirty="0">
              <a:solidFill>
                <a:srgbClr val="000514"/>
              </a:solidFill>
              <a:latin typeface="Arial Narrow" pitchFamily="34" charset="0"/>
            </a:endParaRPr>
          </a:p>
          <a:p>
            <a:pPr algn="ctr" eaLnBrk="1" hangingPunct="1">
              <a:defRPr/>
            </a:pPr>
            <a:r>
              <a:rPr lang="en-US" sz="1200" b="1" kern="0" dirty="0" err="1">
                <a:solidFill>
                  <a:srgbClr val="000514"/>
                </a:solidFill>
                <a:latin typeface="Arial Narrow" pitchFamily="34" charset="0"/>
              </a:rPr>
              <a:t>Valentina</a:t>
            </a:r>
            <a:r>
              <a:rPr lang="en-US" sz="1200" b="1" kern="0" dirty="0">
                <a:solidFill>
                  <a:srgbClr val="000514"/>
                </a:solidFill>
                <a:latin typeface="Arial Narrow" pitchFamily="34" charset="0"/>
              </a:rPr>
              <a:t> </a:t>
            </a:r>
            <a:r>
              <a:rPr lang="en-US" sz="1200" b="1" kern="0" dirty="0" err="1">
                <a:solidFill>
                  <a:srgbClr val="000514"/>
                </a:solidFill>
                <a:latin typeface="Arial Narrow" pitchFamily="34" charset="0"/>
              </a:rPr>
              <a:t>Sicardi</a:t>
            </a:r>
            <a:endParaRPr lang="en-US" sz="1200" b="1" kern="0" dirty="0">
              <a:solidFill>
                <a:srgbClr val="000514"/>
              </a:solidFill>
              <a:latin typeface="Arial Narrow" pitchFamily="34" charset="0"/>
            </a:endParaRPr>
          </a:p>
          <a:p>
            <a:pPr algn="ctr" eaLnBrk="1" hangingPunct="1">
              <a:defRPr/>
            </a:pPr>
            <a:r>
              <a:rPr lang="en-US" sz="1200" b="1" kern="0" dirty="0" err="1" smtClean="0">
                <a:solidFill>
                  <a:srgbClr val="000514"/>
                </a:solidFill>
                <a:latin typeface="Arial Narrow" pitchFamily="34" charset="0"/>
              </a:rPr>
              <a:t>Enric</a:t>
            </a:r>
            <a:r>
              <a:rPr lang="en-US" sz="1200" b="1" kern="0" dirty="0" smtClean="0">
                <a:solidFill>
                  <a:srgbClr val="000514"/>
                </a:solidFill>
                <a:latin typeface="Arial Narrow" pitchFamily="34" charset="0"/>
              </a:rPr>
              <a:t> </a:t>
            </a:r>
            <a:r>
              <a:rPr lang="en-US" sz="1200" b="1" kern="0" dirty="0" err="1">
                <a:solidFill>
                  <a:srgbClr val="000514"/>
                </a:solidFill>
                <a:latin typeface="Arial Narrow" pitchFamily="34" charset="0"/>
              </a:rPr>
              <a:t>Terradellas</a:t>
            </a:r>
            <a:endParaRPr lang="en-US" sz="1200" b="1" kern="0" dirty="0">
              <a:solidFill>
                <a:srgbClr val="000514"/>
              </a:solidFill>
              <a:latin typeface="Arial Narrow" pitchFamily="34" charset="0"/>
            </a:endParaRPr>
          </a:p>
          <a:p>
            <a:pPr algn="ctr" eaLnBrk="1" hangingPunct="1">
              <a:defRPr/>
            </a:pPr>
            <a:r>
              <a:rPr lang="en-US" sz="1200" b="1" kern="0" dirty="0" err="1">
                <a:solidFill>
                  <a:srgbClr val="000514"/>
                </a:solidFill>
                <a:latin typeface="Arial Narrow" pitchFamily="34" charset="0"/>
              </a:rPr>
              <a:t>Verónica</a:t>
            </a:r>
            <a:r>
              <a:rPr lang="en-US" sz="1200" b="1" kern="0" dirty="0">
                <a:solidFill>
                  <a:srgbClr val="000514"/>
                </a:solidFill>
                <a:latin typeface="Arial Narrow" pitchFamily="34" charset="0"/>
              </a:rPr>
              <a:t> </a:t>
            </a:r>
            <a:r>
              <a:rPr lang="en-US" sz="1200" b="1" kern="0" dirty="0" err="1" smtClean="0">
                <a:solidFill>
                  <a:srgbClr val="000514"/>
                </a:solidFill>
                <a:latin typeface="Arial Narrow" pitchFamily="34" charset="0"/>
              </a:rPr>
              <a:t>Torralba</a:t>
            </a:r>
            <a:endParaRPr lang="en-US" sz="1200" b="1" kern="0" dirty="0" smtClean="0">
              <a:solidFill>
                <a:srgbClr val="000514"/>
              </a:solidFill>
              <a:latin typeface="Arial Narrow" pitchFamily="34" charset="0"/>
            </a:endParaRPr>
          </a:p>
          <a:p>
            <a:pPr algn="ctr" eaLnBrk="1" hangingPunct="1">
              <a:defRPr/>
            </a:pPr>
            <a:r>
              <a:rPr lang="en-US" sz="1200" b="1" kern="0" dirty="0" smtClean="0">
                <a:solidFill>
                  <a:srgbClr val="000514"/>
                </a:solidFill>
                <a:latin typeface="Arial Narrow" pitchFamily="34" charset="0"/>
              </a:rPr>
              <a:t>Nicola </a:t>
            </a:r>
            <a:r>
              <a:rPr lang="en-US" sz="1200" b="1" kern="0" dirty="0" err="1" smtClean="0">
                <a:solidFill>
                  <a:srgbClr val="000514"/>
                </a:solidFill>
                <a:latin typeface="Arial Narrow" pitchFamily="34" charset="0"/>
              </a:rPr>
              <a:t>Cortesi</a:t>
            </a:r>
            <a:endParaRPr lang="en-US" sz="1200" b="1" kern="0" dirty="0" smtClean="0">
              <a:solidFill>
                <a:srgbClr val="000514"/>
              </a:solidFill>
              <a:latin typeface="Arial Narrow" pitchFamily="34" charset="0"/>
            </a:endParaRPr>
          </a:p>
          <a:p>
            <a:pPr algn="ctr" eaLnBrk="1" hangingPunct="1">
              <a:defRPr/>
            </a:pPr>
            <a:r>
              <a:rPr lang="en-US" sz="1200" b="1" kern="0" dirty="0" smtClean="0">
                <a:solidFill>
                  <a:srgbClr val="000514"/>
                </a:solidFill>
                <a:latin typeface="Arial Narrow" pitchFamily="34" charset="0"/>
              </a:rPr>
              <a:t>Daniel Ortega</a:t>
            </a:r>
          </a:p>
          <a:p>
            <a:pPr algn="ctr" eaLnBrk="1" hangingPunct="1">
              <a:defRPr/>
            </a:pPr>
            <a:r>
              <a:rPr lang="en-US" sz="1200" b="1" kern="0" dirty="0" smtClean="0">
                <a:solidFill>
                  <a:srgbClr val="000514"/>
                </a:solidFill>
                <a:latin typeface="Arial Narrow" pitchFamily="34" charset="0"/>
              </a:rPr>
              <a:t>Doo Young Lee</a:t>
            </a:r>
            <a:endParaRPr lang="en-US" sz="1200" b="1" kern="0" dirty="0">
              <a:solidFill>
                <a:srgbClr val="000514"/>
              </a:solidFill>
              <a:latin typeface="Arial Narrow" pitchFamily="34" charset="0"/>
            </a:endParaRPr>
          </a:p>
        </p:txBody>
      </p:sp>
      <p:sp>
        <p:nvSpPr>
          <p:cNvPr id="17413" name="Rounded Rectangle 8"/>
          <p:cNvSpPr>
            <a:spLocks noChangeArrowheads="1"/>
          </p:cNvSpPr>
          <p:nvPr/>
        </p:nvSpPr>
        <p:spPr bwMode="auto">
          <a:xfrm>
            <a:off x="2948624" y="1706740"/>
            <a:ext cx="3200400" cy="2785091"/>
          </a:xfrm>
          <a:prstGeom prst="roundRect">
            <a:avLst>
              <a:gd name="adj" fmla="val 16667"/>
            </a:avLst>
          </a:prstGeom>
          <a:solidFill>
            <a:schemeClr val="accent2">
              <a:lumMod val="60000"/>
              <a:lumOff val="40000"/>
            </a:schemeClr>
          </a:solidFill>
          <a:ln w="25400" algn="ctr">
            <a:noFill/>
            <a:round/>
            <a:headEnd/>
            <a:tailEnd/>
          </a:ln>
        </p:spPr>
        <p:txBody>
          <a:bodyPr tIns="0" bIns="0">
            <a:norm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s-ES" sz="1200" b="1" dirty="0">
                <a:solidFill>
                  <a:srgbClr val="000514"/>
                </a:solidFill>
                <a:latin typeface="Arial Narrow" panose="020B0606020202030204" pitchFamily="34" charset="0"/>
              </a:rPr>
              <a:t>Kim </a:t>
            </a:r>
            <a:r>
              <a:rPr lang="en-US" altLang="es-ES" sz="1200" b="1" dirty="0" err="1">
                <a:solidFill>
                  <a:srgbClr val="000514"/>
                </a:solidFill>
                <a:latin typeface="Arial Narrow" panose="020B0606020202030204" pitchFamily="34" charset="0"/>
              </a:rPr>
              <a:t>Serradell</a:t>
            </a:r>
            <a:endParaRPr lang="en-US" altLang="es-ES" sz="1200" b="1" dirty="0">
              <a:solidFill>
                <a:srgbClr val="000514"/>
              </a:solidFill>
              <a:latin typeface="Arial Narrow" panose="020B0606020202030204" pitchFamily="34" charset="0"/>
            </a:endParaRPr>
          </a:p>
          <a:p>
            <a:pPr algn="ctr" eaLnBrk="1" hangingPunct="1"/>
            <a:r>
              <a:rPr lang="en-US" altLang="es-ES" sz="1200" b="1" dirty="0" err="1">
                <a:solidFill>
                  <a:srgbClr val="000514"/>
                </a:solidFill>
                <a:latin typeface="Arial Narrow" panose="020B0606020202030204" pitchFamily="34" charset="0"/>
              </a:rPr>
              <a:t>Oriol</a:t>
            </a:r>
            <a:r>
              <a:rPr lang="en-US" altLang="es-ES" sz="1200" b="1" dirty="0">
                <a:solidFill>
                  <a:srgbClr val="000514"/>
                </a:solidFill>
                <a:latin typeface="Arial Narrow" panose="020B0606020202030204" pitchFamily="34" charset="0"/>
              </a:rPr>
              <a:t> </a:t>
            </a:r>
            <a:r>
              <a:rPr lang="en-US" altLang="es-ES" sz="1200" b="1" dirty="0" err="1">
                <a:solidFill>
                  <a:srgbClr val="000514"/>
                </a:solidFill>
                <a:latin typeface="Arial Narrow" panose="020B0606020202030204" pitchFamily="34" charset="0"/>
              </a:rPr>
              <a:t>Mula-Valls</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Francesco </a:t>
            </a:r>
            <a:r>
              <a:rPr lang="en-US" altLang="es-ES" sz="1200" b="1" dirty="0" err="1">
                <a:solidFill>
                  <a:srgbClr val="000514"/>
                </a:solidFill>
                <a:latin typeface="Arial Narrow" panose="020B0606020202030204" pitchFamily="34" charset="0"/>
              </a:rPr>
              <a:t>Benincasa</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Pierre-Antoine </a:t>
            </a:r>
            <a:r>
              <a:rPr lang="en-US" altLang="es-ES" sz="1200" b="1" dirty="0" err="1">
                <a:solidFill>
                  <a:srgbClr val="000514"/>
                </a:solidFill>
                <a:latin typeface="Arial Narrow" panose="020B0606020202030204" pitchFamily="34" charset="0"/>
              </a:rPr>
              <a:t>Bretonnière</a:t>
            </a:r>
            <a:r>
              <a:rPr lang="en-US" altLang="es-ES" sz="1200" b="1" dirty="0">
                <a:solidFill>
                  <a:srgbClr val="000514"/>
                </a:solidFill>
                <a:latin typeface="Arial Narrow" panose="020B0606020202030204" pitchFamily="34" charset="0"/>
              </a:rPr>
              <a:t> 	</a:t>
            </a:r>
          </a:p>
          <a:p>
            <a:pPr algn="ctr" eaLnBrk="1" hangingPunct="1"/>
            <a:r>
              <a:rPr lang="es-ES" altLang="es-ES" sz="1200" b="1" dirty="0">
                <a:solidFill>
                  <a:srgbClr val="000514"/>
                </a:solidFill>
                <a:latin typeface="Arial Narrow" panose="020B0606020202030204" pitchFamily="34" charset="0"/>
              </a:rPr>
              <a:t>Carles Carmona</a:t>
            </a:r>
          </a:p>
          <a:p>
            <a:pPr algn="ctr" eaLnBrk="1" hangingPunct="1"/>
            <a:r>
              <a:rPr lang="en-US" altLang="es-ES" sz="1200" b="1" dirty="0">
                <a:solidFill>
                  <a:srgbClr val="000514"/>
                </a:solidFill>
                <a:latin typeface="Arial Narrow" panose="020B0606020202030204" pitchFamily="34" charset="0"/>
              </a:rPr>
              <a:t>Miguel </a:t>
            </a:r>
            <a:r>
              <a:rPr lang="en-US" altLang="es-ES" sz="1200" b="1" dirty="0" err="1">
                <a:solidFill>
                  <a:srgbClr val="000514"/>
                </a:solidFill>
                <a:latin typeface="Arial Narrow" panose="020B0606020202030204" pitchFamily="34" charset="0"/>
              </a:rPr>
              <a:t>Castrillo</a:t>
            </a:r>
            <a:endParaRPr lang="en-US" altLang="es-ES" sz="1200" b="1" dirty="0">
              <a:solidFill>
                <a:srgbClr val="000514"/>
              </a:solidFill>
              <a:latin typeface="Arial Narrow" panose="020B0606020202030204" pitchFamily="34" charset="0"/>
            </a:endParaRPr>
          </a:p>
          <a:p>
            <a:pPr algn="ctr" eaLnBrk="1" hangingPunct="1"/>
            <a:r>
              <a:rPr lang="en-US" altLang="es-ES" sz="1200" b="1" dirty="0">
                <a:solidFill>
                  <a:srgbClr val="000514"/>
                </a:solidFill>
                <a:latin typeface="Arial Narrow" panose="020B0606020202030204" pitchFamily="34" charset="0"/>
              </a:rPr>
              <a:t>Muhammad Asif</a:t>
            </a:r>
          </a:p>
          <a:p>
            <a:pPr algn="ctr" eaLnBrk="1" hangingPunct="1"/>
            <a:r>
              <a:rPr lang="en-US" altLang="es-ES" sz="1200" b="1" dirty="0">
                <a:solidFill>
                  <a:srgbClr val="000514"/>
                </a:solidFill>
                <a:latin typeface="Arial Narrow" panose="020B0606020202030204" pitchFamily="34" charset="0"/>
              </a:rPr>
              <a:t>Domingo </a:t>
            </a:r>
            <a:r>
              <a:rPr lang="en-US" altLang="es-ES" sz="1200" b="1" dirty="0" err="1">
                <a:solidFill>
                  <a:srgbClr val="000514"/>
                </a:solidFill>
                <a:latin typeface="Arial Narrow" panose="020B0606020202030204" pitchFamily="34" charset="0"/>
              </a:rPr>
              <a:t>Manubens</a:t>
            </a:r>
            <a:endParaRPr lang="en-US" altLang="es-ES" sz="1200" b="1" dirty="0">
              <a:solidFill>
                <a:srgbClr val="000514"/>
              </a:solidFill>
              <a:latin typeface="Arial Narrow" panose="020B0606020202030204" pitchFamily="34" charset="0"/>
            </a:endParaRPr>
          </a:p>
          <a:p>
            <a:pPr algn="ctr" eaLnBrk="1" hangingPunct="1"/>
            <a:r>
              <a:rPr lang="en-US" altLang="es-ES" sz="1200" b="1" dirty="0" err="1">
                <a:solidFill>
                  <a:srgbClr val="000514"/>
                </a:solidFill>
                <a:latin typeface="Arial Narrow" panose="020B0606020202030204" pitchFamily="34" charset="0"/>
              </a:rPr>
              <a:t>Nicolau</a:t>
            </a:r>
            <a:r>
              <a:rPr lang="en-US" altLang="es-ES" sz="1200" b="1" dirty="0">
                <a:solidFill>
                  <a:srgbClr val="000514"/>
                </a:solidFill>
                <a:latin typeface="Arial Narrow" panose="020B0606020202030204" pitchFamily="34" charset="0"/>
              </a:rPr>
              <a:t> </a:t>
            </a:r>
            <a:r>
              <a:rPr lang="en-US" altLang="es-ES" sz="1200" b="1" dirty="0" err="1">
                <a:solidFill>
                  <a:srgbClr val="000514"/>
                </a:solidFill>
                <a:latin typeface="Arial Narrow" panose="020B0606020202030204" pitchFamily="34" charset="0"/>
              </a:rPr>
              <a:t>Manubens</a:t>
            </a:r>
            <a:r>
              <a:rPr lang="en-US" altLang="es-ES" sz="1200" b="1" dirty="0">
                <a:solidFill>
                  <a:srgbClr val="000514"/>
                </a:solidFill>
                <a:latin typeface="Arial Narrow" panose="020B0606020202030204" pitchFamily="34" charset="0"/>
              </a:rPr>
              <a:t>  </a:t>
            </a:r>
          </a:p>
          <a:p>
            <a:pPr algn="ctr" eaLnBrk="1" hangingPunct="1"/>
            <a:r>
              <a:rPr lang="es-ES" altLang="es-ES" sz="1200" b="1" dirty="0">
                <a:solidFill>
                  <a:srgbClr val="000514"/>
                </a:solidFill>
                <a:latin typeface="Arial Narrow" panose="020B0606020202030204" pitchFamily="34" charset="0"/>
              </a:rPr>
              <a:t>Oriol Tintó</a:t>
            </a:r>
          </a:p>
          <a:p>
            <a:pPr algn="ctr" eaLnBrk="1" hangingPunct="1"/>
            <a:r>
              <a:rPr lang="es-ES" altLang="es-ES" sz="1200" b="1" dirty="0" err="1">
                <a:solidFill>
                  <a:srgbClr val="000514"/>
                </a:solidFill>
                <a:latin typeface="Arial Narrow" panose="020B0606020202030204" pitchFamily="34" charset="0"/>
              </a:rPr>
              <a:t>Dídac</a:t>
            </a:r>
            <a:r>
              <a:rPr lang="es-ES" altLang="es-ES" sz="1200" b="1" dirty="0">
                <a:solidFill>
                  <a:srgbClr val="000514"/>
                </a:solidFill>
                <a:latin typeface="Arial Narrow" panose="020B0606020202030204" pitchFamily="34" charset="0"/>
              </a:rPr>
              <a:t> Roca</a:t>
            </a:r>
          </a:p>
          <a:p>
            <a:pPr algn="ctr" eaLnBrk="1" hangingPunct="1"/>
            <a:endParaRPr lang="en-US" altLang="es-ES" sz="1200" b="1" dirty="0">
              <a:solidFill>
                <a:srgbClr val="000514"/>
              </a:solidFill>
              <a:latin typeface="Arial Narrow" panose="020B0606020202030204" pitchFamily="34" charset="0"/>
            </a:endParaRPr>
          </a:p>
          <a:p>
            <a:pPr algn="ctr" eaLnBrk="1" hangingPunct="1"/>
            <a:endParaRPr lang="en-US" altLang="es-ES" sz="1200" b="1" dirty="0">
              <a:solidFill>
                <a:srgbClr val="000514"/>
              </a:solidFill>
              <a:latin typeface="Arial Narrow" panose="020B0606020202030204" pitchFamily="34" charset="0"/>
            </a:endParaRPr>
          </a:p>
        </p:txBody>
      </p:sp>
      <p:sp>
        <p:nvSpPr>
          <p:cNvPr id="9" name="Flowchart: Alternate Process 3"/>
          <p:cNvSpPr/>
          <p:nvPr/>
        </p:nvSpPr>
        <p:spPr bwMode="auto">
          <a:xfrm>
            <a:off x="304800" y="917575"/>
            <a:ext cx="8656638" cy="731838"/>
          </a:xfrm>
          <a:prstGeom prst="flowChartAlternateProcess">
            <a:avLst/>
          </a:prstGeom>
          <a:solidFill>
            <a:schemeClr val="accent3">
              <a:lumMod val="20000"/>
              <a:lumOff val="80000"/>
            </a:schemeClr>
          </a:solidFill>
          <a:ln w="25400" cap="flat" cmpd="sng" algn="ctr">
            <a:noFill/>
            <a:prstDash val="solid"/>
            <a:round/>
            <a:headEnd type="none" w="med" len="med"/>
            <a:tailEnd type="none" w="med" len="med"/>
          </a:ln>
          <a:effectLst/>
        </p:spPr>
        <p:txBody>
          <a:bodyPr>
            <a:spAutoFit/>
          </a:bodyPr>
          <a:lstStyle/>
          <a:p>
            <a:pPr algn="ctr" eaLnBrk="1" hangingPunct="1">
              <a:defRPr/>
            </a:pPr>
            <a:r>
              <a:rPr lang="en-US" sz="1200" b="1" kern="0" dirty="0">
                <a:solidFill>
                  <a:srgbClr val="000514"/>
                </a:solidFill>
                <a:latin typeface="Arial Narrow" pitchFamily="34" charset="0"/>
              </a:rPr>
              <a:t>Francisco </a:t>
            </a:r>
            <a:r>
              <a:rPr lang="en-US" sz="1200" b="1" kern="0" dirty="0" err="1" smtClean="0">
                <a:solidFill>
                  <a:srgbClr val="000514"/>
                </a:solidFill>
                <a:latin typeface="Arial Narrow" pitchFamily="34" charset="0"/>
              </a:rPr>
              <a:t>Doblas</a:t>
            </a:r>
            <a:r>
              <a:rPr lang="en-US" sz="1200" b="1" kern="0" dirty="0" smtClean="0">
                <a:solidFill>
                  <a:srgbClr val="000514"/>
                </a:solidFill>
                <a:latin typeface="Arial Narrow" pitchFamily="34" charset="0"/>
              </a:rPr>
              <a:t>-Reyes</a:t>
            </a:r>
          </a:p>
          <a:p>
            <a:pPr algn="ctr" eaLnBrk="1" hangingPunct="1">
              <a:defRPr/>
            </a:pPr>
            <a:r>
              <a:rPr lang="en-US" sz="1200" b="1" kern="0" dirty="0" smtClean="0">
                <a:solidFill>
                  <a:srgbClr val="000514"/>
                </a:solidFill>
                <a:latin typeface="Arial Narrow" pitchFamily="34" charset="0"/>
              </a:rPr>
              <a:t>Mar Rodriguez</a:t>
            </a:r>
          </a:p>
          <a:p>
            <a:pPr algn="ctr" eaLnBrk="1" hangingPunct="1">
              <a:defRPr/>
            </a:pPr>
            <a:r>
              <a:rPr lang="en-US" sz="1200" b="1" kern="0" dirty="0" smtClean="0">
                <a:solidFill>
                  <a:srgbClr val="000514"/>
                </a:solidFill>
                <a:latin typeface="Arial Narrow" pitchFamily="34" charset="0"/>
              </a:rPr>
              <a:t>Gabriela </a:t>
            </a:r>
            <a:r>
              <a:rPr lang="en-US" sz="1200" b="1" kern="0" dirty="0" err="1" smtClean="0">
                <a:solidFill>
                  <a:srgbClr val="000514"/>
                </a:solidFill>
                <a:latin typeface="Arial Narrow" pitchFamily="34" charset="0"/>
              </a:rPr>
              <a:t>Tarabanoff</a:t>
            </a:r>
            <a:endParaRPr lang="en-US" sz="1200" b="1" kern="0" dirty="0">
              <a:solidFill>
                <a:srgbClr val="000514"/>
              </a:solidFill>
              <a:latin typeface="Arial Narrow" pitchFamily="34" charset="0"/>
            </a:endParaRPr>
          </a:p>
        </p:txBody>
      </p:sp>
      <p:pic>
        <p:nvPicPr>
          <p:cNvPr id="17415"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941638"/>
            <a:ext cx="354013" cy="223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6"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75" y="4000500"/>
            <a:ext cx="354013"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7"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8" y="4206875"/>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8" name="Picture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6937" y="2908479"/>
            <a:ext cx="354012" cy="222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9"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913" y="2405241"/>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1"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2475" y="3308350"/>
            <a:ext cx="349250" cy="2190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3" name="Picture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3683000"/>
            <a:ext cx="354013" cy="241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4"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95550" y="3114675"/>
            <a:ext cx="354013" cy="227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5"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97263" y="976313"/>
            <a:ext cx="354012"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6"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70513" y="1200150"/>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7"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8524" y="1873429"/>
            <a:ext cx="354013" cy="223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8"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6937" y="2587804"/>
            <a:ext cx="354012"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9"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87012" y="2756079"/>
            <a:ext cx="354012"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0"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77487" y="2032179"/>
            <a:ext cx="354012" cy="223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1"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87012" y="3145016"/>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2"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6937" y="3281541"/>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3"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86500" y="2997200"/>
            <a:ext cx="354013"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4" name="Picture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97263" y="1368425"/>
            <a:ext cx="354012" cy="227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5"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9300" y="4378325"/>
            <a:ext cx="354013" cy="227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6" name="Picture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95550" y="3497263"/>
            <a:ext cx="352425" cy="222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7" name="Picture 1"/>
          <p:cNvPicPr>
            <a:picLocks/>
          </p:cNvPicPr>
          <p:nvPr/>
        </p:nvPicPr>
        <p:blipFill>
          <a:blip r:embed="rId12">
            <a:extLst>
              <a:ext uri="{28A0092B-C50C-407E-A947-70E740481C1C}">
                <a14:useLocalDpi xmlns:a14="http://schemas.microsoft.com/office/drawing/2010/main" val="0"/>
              </a:ext>
            </a:extLst>
          </a:blip>
          <a:srcRect/>
          <a:stretch>
            <a:fillRect/>
          </a:stretch>
        </p:blipFill>
        <p:spPr bwMode="auto">
          <a:xfrm>
            <a:off x="2490788" y="3857625"/>
            <a:ext cx="346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8"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24987" y="4990419"/>
            <a:ext cx="354013"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39"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4449" y="5183187"/>
            <a:ext cx="365125" cy="230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0"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15561" y="5875222"/>
            <a:ext cx="354013"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1"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86500" y="3354388"/>
            <a:ext cx="354013" cy="2270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2"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07338" y="3494088"/>
            <a:ext cx="354012" cy="228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3"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07338" y="4233863"/>
            <a:ext cx="354012" cy="2270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4"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08925" y="3124200"/>
            <a:ext cx="354013"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5"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07338" y="4589463"/>
            <a:ext cx="354012"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6"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99400" y="4965700"/>
            <a:ext cx="354013"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7"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1432" y="5532437"/>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8"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56782" y="6079727"/>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49" name="Picture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88088" y="3649663"/>
            <a:ext cx="352425" cy="2206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0"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07338" y="3868738"/>
            <a:ext cx="354012" cy="223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1"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91263" y="4005263"/>
            <a:ext cx="354012"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2"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88088" y="4446588"/>
            <a:ext cx="354012" cy="2270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3"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86500" y="4805363"/>
            <a:ext cx="354013"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5"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48844" y="5727302"/>
            <a:ext cx="354013" cy="227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6"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16936" y="2144097"/>
            <a:ext cx="354013" cy="227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7"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6937" y="3621266"/>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58"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87012" y="3492679"/>
            <a:ext cx="354012" cy="223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59" name="1 CuadroTexto"/>
          <p:cNvSpPr txBox="1">
            <a:spLocks noChangeArrowheads="1"/>
          </p:cNvSpPr>
          <p:nvPr/>
        </p:nvSpPr>
        <p:spPr bwMode="auto">
          <a:xfrm>
            <a:off x="2858294" y="4590082"/>
            <a:ext cx="3209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s-ES" b="1" dirty="0">
                <a:solidFill>
                  <a:schemeClr val="accent1"/>
                </a:solidFill>
              </a:rPr>
              <a:t>Earth System Services</a:t>
            </a:r>
          </a:p>
        </p:txBody>
      </p:sp>
      <p:sp>
        <p:nvSpPr>
          <p:cNvPr id="17460" name="54 CuadroTexto"/>
          <p:cNvSpPr txBox="1">
            <a:spLocks noChangeArrowheads="1"/>
          </p:cNvSpPr>
          <p:nvPr/>
        </p:nvSpPr>
        <p:spPr bwMode="auto">
          <a:xfrm>
            <a:off x="2843808" y="3871962"/>
            <a:ext cx="33051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s-ES" b="1" dirty="0">
                <a:solidFill>
                  <a:schemeClr val="accent1"/>
                </a:solidFill>
              </a:rPr>
              <a:t>Computational Earth Sciences</a:t>
            </a:r>
          </a:p>
        </p:txBody>
      </p:sp>
      <p:sp>
        <p:nvSpPr>
          <p:cNvPr id="17461" name="55 CuadroTexto"/>
          <p:cNvSpPr txBox="1">
            <a:spLocks noChangeArrowheads="1"/>
          </p:cNvSpPr>
          <p:nvPr/>
        </p:nvSpPr>
        <p:spPr bwMode="auto">
          <a:xfrm>
            <a:off x="262270" y="5311903"/>
            <a:ext cx="27295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s-ES" b="1" dirty="0"/>
              <a:t>Climate </a:t>
            </a:r>
            <a:endParaRPr lang="en-GB" altLang="es-ES" b="1" dirty="0" smtClean="0"/>
          </a:p>
          <a:p>
            <a:pPr algn="ctr" eaLnBrk="1" hangingPunct="1"/>
            <a:r>
              <a:rPr lang="en-GB" altLang="es-ES" b="1" dirty="0" smtClean="0"/>
              <a:t>Prediction</a:t>
            </a:r>
            <a:endParaRPr lang="en-GB" altLang="es-ES" b="1" dirty="0"/>
          </a:p>
        </p:txBody>
      </p:sp>
      <p:sp>
        <p:nvSpPr>
          <p:cNvPr id="17462" name="56 CuadroTexto"/>
          <p:cNvSpPr txBox="1">
            <a:spLocks noChangeArrowheads="1"/>
          </p:cNvSpPr>
          <p:nvPr/>
        </p:nvSpPr>
        <p:spPr bwMode="auto">
          <a:xfrm>
            <a:off x="5764213" y="5311903"/>
            <a:ext cx="32162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s-ES" b="1" dirty="0"/>
              <a:t>Atmospheric </a:t>
            </a:r>
            <a:endParaRPr lang="en-GB" altLang="es-ES" b="1" dirty="0" smtClean="0"/>
          </a:p>
          <a:p>
            <a:pPr algn="ctr" eaLnBrk="1" hangingPunct="1"/>
            <a:r>
              <a:rPr lang="en-GB" altLang="es-ES" b="1" dirty="0" smtClean="0"/>
              <a:t>Composition</a:t>
            </a:r>
            <a:endParaRPr lang="en-GB" altLang="es-ES" b="1" dirty="0"/>
          </a:p>
        </p:txBody>
      </p:sp>
      <p:pic>
        <p:nvPicPr>
          <p:cNvPr id="57"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43287" y="5335587"/>
            <a:ext cx="365125" cy="230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8"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15787" y="6282359"/>
            <a:ext cx="354013" cy="227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9"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48845" y="6445816"/>
            <a:ext cx="354012" cy="22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8699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Spatial</a:t>
            </a:r>
            <a:r>
              <a:rPr lang="es-ES" dirty="0" smtClean="0"/>
              <a:t> </a:t>
            </a:r>
            <a:r>
              <a:rPr lang="es-ES" dirty="0" err="1" smtClean="0"/>
              <a:t>scales</a:t>
            </a:r>
            <a:endParaRPr lang="es-ES" dirty="0"/>
          </a:p>
        </p:txBody>
      </p:sp>
      <p:sp>
        <p:nvSpPr>
          <p:cNvPr id="17411" name="7 Rectángulo"/>
          <p:cNvSpPr>
            <a:spLocks noChangeArrowheads="1"/>
          </p:cNvSpPr>
          <p:nvPr/>
        </p:nvSpPr>
        <p:spPr bwMode="auto">
          <a:xfrm>
            <a:off x="4464050" y="1052513"/>
            <a:ext cx="47513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es-ES" sz="2400" b="1" dirty="0">
                <a:solidFill>
                  <a:schemeClr val="bg1"/>
                </a:solidFill>
              </a:rPr>
              <a:t>Multi-scale models from </a:t>
            </a:r>
          </a:p>
          <a:p>
            <a:pPr eaLnBrk="1" hangingPunct="1"/>
            <a:r>
              <a:rPr lang="en-GB" altLang="es-ES" sz="2400" b="1" dirty="0">
                <a:solidFill>
                  <a:schemeClr val="bg1"/>
                </a:solidFill>
              </a:rPr>
              <a:t>global to local scales</a:t>
            </a:r>
          </a:p>
        </p:txBody>
      </p:sp>
      <p:pic>
        <p:nvPicPr>
          <p:cNvPr id="17412" name="Imagen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4050" y="2206625"/>
            <a:ext cx="424815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Imagen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4938" y="1206500"/>
            <a:ext cx="4221162" cy="425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lecha izquierda y derecha 5"/>
          <p:cNvSpPr/>
          <p:nvPr/>
        </p:nvSpPr>
        <p:spPr>
          <a:xfrm rot="1800000">
            <a:off x="223177" y="4897468"/>
            <a:ext cx="6086599" cy="936104"/>
          </a:xfrm>
          <a:prstGeom prst="leftRightArrow">
            <a:avLst/>
          </a:prstGeom>
          <a:solidFill>
            <a:srgbClr val="008000"/>
          </a:solidFill>
          <a:scene3d>
            <a:camera prst="orthographicFront">
              <a:rot lat="1500000" lon="0" rev="21599984"/>
            </a:camera>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GB" dirty="0" err="1">
                <a:solidFill>
                  <a:schemeClr val="accent1"/>
                </a:solidFill>
              </a:rPr>
              <a:t>Multiscale</a:t>
            </a:r>
            <a:r>
              <a:rPr lang="en-GB" dirty="0">
                <a:solidFill>
                  <a:schemeClr val="accent1"/>
                </a:solidFill>
              </a:rPr>
              <a:t> Models from Global to Local Scales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smtClean="0"/>
              <a:t>Temporal </a:t>
            </a:r>
            <a:r>
              <a:rPr lang="es-ES" dirty="0" err="1" smtClean="0"/>
              <a:t>scales</a:t>
            </a:r>
            <a:endParaRPr lang="es-ES" dirty="0"/>
          </a:p>
        </p:txBody>
      </p:sp>
      <p:cxnSp>
        <p:nvCxnSpPr>
          <p:cNvPr id="3" name="2 Conector recto"/>
          <p:cNvCxnSpPr/>
          <p:nvPr/>
        </p:nvCxnSpPr>
        <p:spPr>
          <a:xfrm flipV="1">
            <a:off x="3841750" y="1638200"/>
            <a:ext cx="0" cy="3517900"/>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cxnSp>
        <p:nvCxnSpPr>
          <p:cNvPr id="4" name="3 Conector recto"/>
          <p:cNvCxnSpPr/>
          <p:nvPr/>
        </p:nvCxnSpPr>
        <p:spPr>
          <a:xfrm>
            <a:off x="241300" y="5167212"/>
            <a:ext cx="8683625" cy="0"/>
          </a:xfrm>
          <a:prstGeom prst="line">
            <a:avLst/>
          </a:prstGeom>
          <a:ln w="76200">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461" name="4 CuadroTexto"/>
          <p:cNvSpPr txBox="1">
            <a:spLocks noChangeArrowheads="1"/>
          </p:cNvSpPr>
          <p:nvPr/>
        </p:nvSpPr>
        <p:spPr bwMode="auto">
          <a:xfrm rot="19800000">
            <a:off x="1860550" y="4576662"/>
            <a:ext cx="936625" cy="3698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b="1">
                <a:solidFill>
                  <a:schemeClr val="accent1"/>
                </a:solidFill>
              </a:rPr>
              <a:t>Today</a:t>
            </a:r>
          </a:p>
        </p:txBody>
      </p:sp>
      <p:sp>
        <p:nvSpPr>
          <p:cNvPr id="19462" name="5 CuadroTexto"/>
          <p:cNvSpPr txBox="1">
            <a:spLocks noChangeArrowheads="1"/>
          </p:cNvSpPr>
          <p:nvPr/>
        </p:nvSpPr>
        <p:spPr bwMode="auto">
          <a:xfrm rot="19800000">
            <a:off x="2511425" y="4576662"/>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Hours</a:t>
            </a:r>
          </a:p>
        </p:txBody>
      </p:sp>
      <p:sp>
        <p:nvSpPr>
          <p:cNvPr id="19463" name="6 CuadroTexto"/>
          <p:cNvSpPr txBox="1">
            <a:spLocks noChangeArrowheads="1"/>
          </p:cNvSpPr>
          <p:nvPr/>
        </p:nvSpPr>
        <p:spPr bwMode="auto">
          <a:xfrm rot="19800000">
            <a:off x="3019425" y="4576662"/>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Days</a:t>
            </a:r>
          </a:p>
        </p:txBody>
      </p:sp>
      <p:sp>
        <p:nvSpPr>
          <p:cNvPr id="19464" name="7 CuadroTexto"/>
          <p:cNvSpPr txBox="1">
            <a:spLocks noChangeArrowheads="1"/>
          </p:cNvSpPr>
          <p:nvPr/>
        </p:nvSpPr>
        <p:spPr bwMode="auto">
          <a:xfrm rot="19800000">
            <a:off x="3995738" y="4576662"/>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Weeks</a:t>
            </a:r>
          </a:p>
        </p:txBody>
      </p:sp>
      <p:sp>
        <p:nvSpPr>
          <p:cNvPr id="19465" name="8 CuadroTexto"/>
          <p:cNvSpPr txBox="1">
            <a:spLocks noChangeArrowheads="1"/>
          </p:cNvSpPr>
          <p:nvPr/>
        </p:nvSpPr>
        <p:spPr bwMode="auto">
          <a:xfrm rot="19800000">
            <a:off x="4589463" y="4576662"/>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Months</a:t>
            </a:r>
          </a:p>
        </p:txBody>
      </p:sp>
      <p:sp>
        <p:nvSpPr>
          <p:cNvPr id="19466" name="9 CuadroTexto"/>
          <p:cNvSpPr txBox="1">
            <a:spLocks noChangeArrowheads="1"/>
          </p:cNvSpPr>
          <p:nvPr/>
        </p:nvSpPr>
        <p:spPr bwMode="auto">
          <a:xfrm rot="19800000">
            <a:off x="5106988"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Seasons</a:t>
            </a:r>
          </a:p>
        </p:txBody>
      </p:sp>
      <p:sp>
        <p:nvSpPr>
          <p:cNvPr id="19467" name="10 CuadroTexto"/>
          <p:cNvSpPr txBox="1">
            <a:spLocks noChangeArrowheads="1"/>
          </p:cNvSpPr>
          <p:nvPr/>
        </p:nvSpPr>
        <p:spPr bwMode="auto">
          <a:xfrm rot="19800000">
            <a:off x="5683250"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Years</a:t>
            </a:r>
          </a:p>
        </p:txBody>
      </p:sp>
      <p:sp>
        <p:nvSpPr>
          <p:cNvPr id="19468" name="11 CuadroTexto"/>
          <p:cNvSpPr txBox="1">
            <a:spLocks noChangeArrowheads="1"/>
          </p:cNvSpPr>
          <p:nvPr/>
        </p:nvSpPr>
        <p:spPr bwMode="auto">
          <a:xfrm rot="19800000">
            <a:off x="6245225"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Decades</a:t>
            </a:r>
          </a:p>
        </p:txBody>
      </p:sp>
      <p:sp>
        <p:nvSpPr>
          <p:cNvPr id="19469" name="12 CuadroTexto"/>
          <p:cNvSpPr txBox="1">
            <a:spLocks noChangeArrowheads="1"/>
          </p:cNvSpPr>
          <p:nvPr/>
        </p:nvSpPr>
        <p:spPr bwMode="auto">
          <a:xfrm rot="19800000">
            <a:off x="250825" y="4471887"/>
            <a:ext cx="135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Past</a:t>
            </a:r>
          </a:p>
        </p:txBody>
      </p:sp>
      <p:sp>
        <p:nvSpPr>
          <p:cNvPr id="19470" name="13 CuadroTexto"/>
          <p:cNvSpPr txBox="1">
            <a:spLocks noChangeArrowheads="1"/>
          </p:cNvSpPr>
          <p:nvPr/>
        </p:nvSpPr>
        <p:spPr bwMode="auto">
          <a:xfrm rot="19800000">
            <a:off x="7743825"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t>Century</a:t>
            </a:r>
          </a:p>
        </p:txBody>
      </p:sp>
      <p:sp>
        <p:nvSpPr>
          <p:cNvPr id="15" name="14 Rectángulo"/>
          <p:cNvSpPr/>
          <p:nvPr/>
        </p:nvSpPr>
        <p:spPr>
          <a:xfrm>
            <a:off x="2184400" y="5383112"/>
            <a:ext cx="1584325"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6"/>
                </a:solidFill>
              </a:rPr>
              <a:t>FORECAST</a:t>
            </a:r>
          </a:p>
        </p:txBody>
      </p:sp>
      <p:sp>
        <p:nvSpPr>
          <p:cNvPr id="16" name="15 Rectángulo"/>
          <p:cNvSpPr/>
          <p:nvPr/>
        </p:nvSpPr>
        <p:spPr>
          <a:xfrm>
            <a:off x="3841750" y="5383112"/>
            <a:ext cx="3167063"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6"/>
                </a:solidFill>
              </a:rPr>
              <a:t>PREDICTION</a:t>
            </a:r>
          </a:p>
        </p:txBody>
      </p:sp>
      <p:sp>
        <p:nvSpPr>
          <p:cNvPr id="17" name="16 Rectángulo"/>
          <p:cNvSpPr/>
          <p:nvPr/>
        </p:nvSpPr>
        <p:spPr>
          <a:xfrm>
            <a:off x="7081838" y="5383112"/>
            <a:ext cx="1727200"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6"/>
                </a:solidFill>
              </a:rPr>
              <a:t>PROJECTION</a:t>
            </a:r>
          </a:p>
        </p:txBody>
      </p:sp>
      <p:sp>
        <p:nvSpPr>
          <p:cNvPr id="18" name="17 Rectángulo"/>
          <p:cNvSpPr/>
          <p:nvPr/>
        </p:nvSpPr>
        <p:spPr>
          <a:xfrm>
            <a:off x="241300" y="5383112"/>
            <a:ext cx="1871663"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6"/>
                </a:solidFill>
              </a:rPr>
              <a:t>DIAGNOSTIC</a:t>
            </a:r>
          </a:p>
        </p:txBody>
      </p:sp>
      <p:sp>
        <p:nvSpPr>
          <p:cNvPr id="19" name="18 Rectángulo"/>
          <p:cNvSpPr/>
          <p:nvPr/>
        </p:nvSpPr>
        <p:spPr>
          <a:xfrm>
            <a:off x="241300" y="1638200"/>
            <a:ext cx="3459163"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a:t>Mineral </a:t>
            </a:r>
            <a:r>
              <a:rPr lang="es-ES" dirty="0" err="1"/>
              <a:t>Dust</a:t>
            </a:r>
            <a:endParaRPr lang="es-ES" dirty="0"/>
          </a:p>
        </p:txBody>
      </p:sp>
      <p:sp>
        <p:nvSpPr>
          <p:cNvPr id="20" name="19 Rectángulo"/>
          <p:cNvSpPr/>
          <p:nvPr/>
        </p:nvSpPr>
        <p:spPr>
          <a:xfrm>
            <a:off x="249238" y="2143025"/>
            <a:ext cx="345916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a:t>Air </a:t>
            </a:r>
            <a:r>
              <a:rPr lang="es-ES" dirty="0" err="1"/>
              <a:t>quality</a:t>
            </a:r>
            <a:endParaRPr lang="es-ES" dirty="0"/>
          </a:p>
        </p:txBody>
      </p:sp>
      <p:sp>
        <p:nvSpPr>
          <p:cNvPr id="21" name="20 Rectángulo"/>
          <p:cNvSpPr/>
          <p:nvPr/>
        </p:nvSpPr>
        <p:spPr>
          <a:xfrm>
            <a:off x="249238" y="2646262"/>
            <a:ext cx="345916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t>Meteorology</a:t>
            </a:r>
            <a:endParaRPr lang="es-ES" dirty="0"/>
          </a:p>
        </p:txBody>
      </p:sp>
      <p:sp>
        <p:nvSpPr>
          <p:cNvPr id="22" name="21 Rectángulo"/>
          <p:cNvSpPr/>
          <p:nvPr/>
        </p:nvSpPr>
        <p:spPr>
          <a:xfrm>
            <a:off x="241301" y="3232050"/>
            <a:ext cx="1943099"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sz="1600" dirty="0" err="1"/>
              <a:t>Climate</a:t>
            </a:r>
            <a:r>
              <a:rPr lang="es-ES" sz="1600" dirty="0"/>
              <a:t> </a:t>
            </a:r>
            <a:r>
              <a:rPr lang="es-ES" sz="1600" dirty="0" err="1"/>
              <a:t>predictions</a:t>
            </a:r>
            <a:endParaRPr lang="es-ES" sz="1600" dirty="0"/>
          </a:p>
        </p:txBody>
      </p:sp>
      <p:sp>
        <p:nvSpPr>
          <p:cNvPr id="23" name="22 Rectángulo"/>
          <p:cNvSpPr/>
          <p:nvPr/>
        </p:nvSpPr>
        <p:spPr>
          <a:xfrm>
            <a:off x="6659563" y="3852762"/>
            <a:ext cx="2132012" cy="39846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t>Climate</a:t>
            </a:r>
            <a:r>
              <a:rPr lang="es-ES" dirty="0"/>
              <a:t> </a:t>
            </a:r>
            <a:r>
              <a:rPr lang="es-ES" dirty="0" err="1"/>
              <a:t>projections</a:t>
            </a:r>
            <a:endParaRPr lang="es-ES" dirty="0"/>
          </a:p>
        </p:txBody>
      </p:sp>
      <p:cxnSp>
        <p:nvCxnSpPr>
          <p:cNvPr id="24" name="23 Conector recto"/>
          <p:cNvCxnSpPr/>
          <p:nvPr/>
        </p:nvCxnSpPr>
        <p:spPr>
          <a:xfrm flipV="1">
            <a:off x="3851275" y="1587400"/>
            <a:ext cx="0" cy="3516312"/>
          </a:xfrm>
          <a:prstGeom prst="line">
            <a:avLst/>
          </a:prstGeom>
          <a:ln w="5715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30" name="29 Rectángulo"/>
          <p:cNvSpPr/>
          <p:nvPr/>
        </p:nvSpPr>
        <p:spPr>
          <a:xfrm>
            <a:off x="241301" y="3852762"/>
            <a:ext cx="1943099" cy="39846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sz="1600" dirty="0" err="1"/>
              <a:t>Climate</a:t>
            </a:r>
            <a:r>
              <a:rPr lang="es-ES" sz="1600" dirty="0"/>
              <a:t> </a:t>
            </a:r>
            <a:r>
              <a:rPr lang="es-ES" sz="1600" dirty="0" err="1"/>
              <a:t>projections</a:t>
            </a:r>
            <a:endParaRPr lang="es-ES" sz="1600" dirty="0"/>
          </a:p>
        </p:txBody>
      </p:sp>
      <p:sp>
        <p:nvSpPr>
          <p:cNvPr id="26" name="21 Rectángulo"/>
          <p:cNvSpPr/>
          <p:nvPr/>
        </p:nvSpPr>
        <p:spPr>
          <a:xfrm>
            <a:off x="3966006" y="3284502"/>
            <a:ext cx="3342297"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t>Climate</a:t>
            </a:r>
            <a:r>
              <a:rPr lang="es-ES" dirty="0"/>
              <a:t> </a:t>
            </a:r>
            <a:r>
              <a:rPr lang="es-ES" dirty="0" err="1"/>
              <a:t>predictions</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30"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457200" y="3176588"/>
            <a:ext cx="8229600" cy="666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es-ES" altLang="es-ES" sz="2800" dirty="0" err="1" smtClean="0">
                <a:ea typeface="ＭＳ Ｐゴシック" panose="020B0600070205080204" pitchFamily="34" charset="-128"/>
              </a:rPr>
              <a:t>Research</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lines</a:t>
            </a:r>
            <a:r>
              <a:rPr lang="es-ES" altLang="es-ES" sz="2800" dirty="0" smtClean="0">
                <a:ea typeface="ＭＳ Ｐゴシック" panose="020B0600070205080204" pitchFamily="34" charset="-128"/>
              </a:rPr>
              <a:t>:</a:t>
            </a:r>
            <a:br>
              <a:rPr lang="es-ES" altLang="es-ES" sz="2800" dirty="0" smtClean="0">
                <a:ea typeface="ＭＳ Ｐゴシック" panose="020B0600070205080204" pitchFamily="34" charset="-128"/>
              </a:rPr>
            </a:br>
            <a:r>
              <a:rPr lang="es-ES" altLang="es-ES" sz="2800" dirty="0" err="1" smtClean="0">
                <a:ea typeface="ＭＳ Ｐゴシック" panose="020B0600070205080204" pitchFamily="34" charset="-128"/>
              </a:rPr>
              <a:t>Atmospheric</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composition</a:t>
            </a:r>
            <a:endParaRPr lang="es-ES" altLang="es-ES" sz="2800" dirty="0" smtClean="0">
              <a:ea typeface="ＭＳ Ｐゴシック" panose="020B0600070205080204" pitchFamily="34" charset="-128"/>
            </a:endParaRPr>
          </a:p>
        </p:txBody>
      </p:sp>
    </p:spTree>
    <p:extLst>
      <p:ext uri="{BB962C8B-B14F-4D97-AF65-F5344CB8AC3E}">
        <p14:creationId xmlns:p14="http://schemas.microsoft.com/office/powerpoint/2010/main" val="683541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4925" y="144463"/>
            <a:ext cx="7007225" cy="696912"/>
          </a:xfrm>
        </p:spPr>
        <p:txBody>
          <a:bodyPr/>
          <a:lstStyle/>
          <a:p>
            <a:pPr>
              <a:defRPr/>
            </a:pPr>
            <a:r>
              <a:rPr lang="en-US" dirty="0" smtClean="0"/>
              <a:t>CALIOPE air quality operational forecasts</a:t>
            </a:r>
            <a:endParaRPr lang="en-US" dirty="0"/>
          </a:p>
        </p:txBody>
      </p:sp>
      <p:sp>
        <p:nvSpPr>
          <p:cNvPr id="23555" name="Rectángulo 34"/>
          <p:cNvSpPr>
            <a:spLocks noChangeArrowheads="1"/>
          </p:cNvSpPr>
          <p:nvPr/>
        </p:nvSpPr>
        <p:spPr bwMode="auto">
          <a:xfrm>
            <a:off x="6565900" y="3517900"/>
            <a:ext cx="2679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sz="1200" dirty="0"/>
              <a:t>Information is delivered using both online or custom applications</a:t>
            </a:r>
            <a:r>
              <a:rPr lang="en-GB" altLang="es-ES" sz="1400" dirty="0"/>
              <a:t>:</a:t>
            </a:r>
          </a:p>
        </p:txBody>
      </p:sp>
      <p:pic>
        <p:nvPicPr>
          <p:cNvPr id="23556" name="Imagen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4125913"/>
            <a:ext cx="279082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ángulo 36"/>
          <p:cNvSpPr>
            <a:spLocks noChangeArrowheads="1"/>
          </p:cNvSpPr>
          <p:nvPr/>
        </p:nvSpPr>
        <p:spPr bwMode="auto">
          <a:xfrm>
            <a:off x="6616700" y="3929063"/>
            <a:ext cx="2355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b="1">
                <a:solidFill>
                  <a:schemeClr val="bg1"/>
                </a:solidFill>
                <a:hlinkClick r:id="rId4"/>
              </a:rPr>
              <a:t>www.bsc.es/caliope</a:t>
            </a:r>
            <a:endParaRPr lang="en-GB" altLang="es-ES"/>
          </a:p>
        </p:txBody>
      </p:sp>
      <p:pic>
        <p:nvPicPr>
          <p:cNvPr id="23558" name="Picture 3" descr="http://www.bsc.es/caliope/sites/default/files/googleplay.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19950" y="5556250"/>
            <a:ext cx="7493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2" descr="http://www.bsc.es/caliope/sites/default/files/app_store.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9950" y="5838825"/>
            <a:ext cx="76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Rectángulo 39"/>
          <p:cNvSpPr>
            <a:spLocks noChangeArrowheads="1"/>
          </p:cNvSpPr>
          <p:nvPr/>
        </p:nvSpPr>
        <p:spPr bwMode="auto">
          <a:xfrm>
            <a:off x="133350" y="957263"/>
            <a:ext cx="91249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sz="2000" dirty="0"/>
              <a:t>Provides air quality related information for the coming days and for the application of short term action plans for air quality managers.</a:t>
            </a:r>
          </a:p>
        </p:txBody>
      </p:sp>
      <p:pic>
        <p:nvPicPr>
          <p:cNvPr id="2" name="Imagen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241" y="1936092"/>
            <a:ext cx="6300953" cy="4725715"/>
          </a:xfrm>
          <a:prstGeom prst="rect">
            <a:avLst/>
          </a:prstGeom>
        </p:spPr>
      </p:pic>
    </p:spTree>
    <p:extLst>
      <p:ext uri="{BB962C8B-B14F-4D97-AF65-F5344CB8AC3E}">
        <p14:creationId xmlns:p14="http://schemas.microsoft.com/office/powerpoint/2010/main" val="21604661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96875" y="144463"/>
            <a:ext cx="6191250" cy="696912"/>
          </a:xfrm>
        </p:spPr>
        <p:txBody>
          <a:bodyPr/>
          <a:lstStyle/>
          <a:p>
            <a:pPr>
              <a:defRPr/>
            </a:pPr>
            <a:r>
              <a:rPr lang="en-US" dirty="0" smtClean="0"/>
              <a:t>WMO mineral dust forecasts</a:t>
            </a:r>
            <a:endParaRPr lang="en-US" dirty="0"/>
          </a:p>
        </p:txBody>
      </p:sp>
      <p:pic>
        <p:nvPicPr>
          <p:cNvPr id="23555" name="Picture 4" descr="AEMET_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4782" y="6584950"/>
            <a:ext cx="2830512"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14 Rectángulo"/>
          <p:cNvSpPr/>
          <p:nvPr/>
        </p:nvSpPr>
        <p:spPr>
          <a:xfrm>
            <a:off x="107950" y="846138"/>
            <a:ext cx="8939213" cy="4619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defRPr/>
            </a:pPr>
            <a:endParaRPr lang="en-US" sz="2400" dirty="0">
              <a:solidFill>
                <a:schemeClr val="tx1"/>
              </a:solidFill>
              <a:latin typeface="Calibri" pitchFamily="34" charset="0"/>
              <a:ea typeface="ＭＳ Ｐゴシック" pitchFamily="34" charset="-128"/>
              <a:cs typeface="ＭＳ Ｐゴシック" charset="0"/>
            </a:endParaRPr>
          </a:p>
        </p:txBody>
      </p:sp>
      <p:pic>
        <p:nvPicPr>
          <p:cNvPr id="23557" name="Picture 2" descr="https://www.wmo.int/images/icons/es/WMOLogo.gif"/>
          <p:cNvPicPr>
            <a:picLocks noChangeAspect="1" noChangeArrowheads="1"/>
          </p:cNvPicPr>
          <p:nvPr/>
        </p:nvPicPr>
        <p:blipFill>
          <a:blip r:embed="rId4" cstate="print">
            <a:extLst>
              <a:ext uri="{28A0092B-C50C-407E-A947-70E740481C1C}">
                <a14:useLocalDpi xmlns:a14="http://schemas.microsoft.com/office/drawing/2010/main" val="0"/>
              </a:ext>
            </a:extLst>
          </a:blip>
          <a:srcRect r="83406"/>
          <a:stretch>
            <a:fillRect/>
          </a:stretch>
        </p:blipFill>
        <p:spPr bwMode="auto">
          <a:xfrm>
            <a:off x="5219700" y="6599238"/>
            <a:ext cx="45720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6125" y="2541588"/>
            <a:ext cx="5111750" cy="4062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9" name="1 Rectángulo"/>
          <p:cNvSpPr>
            <a:spLocks noChangeArrowheads="1"/>
          </p:cNvSpPr>
          <p:nvPr/>
        </p:nvSpPr>
        <p:spPr bwMode="auto">
          <a:xfrm>
            <a:off x="107950" y="971550"/>
            <a:ext cx="7848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s-ES" sz="2400" b="1" dirty="0">
                <a:latin typeface="Calibri" panose="020F0502020204030204" pitchFamily="34" charset="0"/>
              </a:rPr>
              <a:t>Mineral dust forecasts SDS-WAS </a:t>
            </a:r>
          </a:p>
          <a:p>
            <a:pPr eaLnBrk="1" hangingPunct="1"/>
            <a:r>
              <a:rPr lang="en-US" altLang="es-ES" sz="2400" dirty="0">
                <a:latin typeface="Calibri" panose="020F0502020204030204" pitchFamily="34" charset="0"/>
              </a:rPr>
              <a:t>North Africa, Middle East and Europe Regional Center</a:t>
            </a:r>
          </a:p>
          <a:p>
            <a:pPr eaLnBrk="1" hangingPunct="1"/>
            <a:r>
              <a:rPr lang="en-US" altLang="es-ES" sz="2400" dirty="0">
                <a:latin typeface="Calibri" panose="020F0502020204030204" pitchFamily="34" charset="0"/>
              </a:rPr>
              <a:t>Early warning system</a:t>
            </a:r>
          </a:p>
          <a:p>
            <a:pPr eaLnBrk="1" hangingPunct="1"/>
            <a:r>
              <a:rPr lang="en-US" altLang="es-ES" sz="2400" dirty="0">
                <a:latin typeface="Calibri" panose="020F0502020204030204" pitchFamily="34" charset="0"/>
              </a:rPr>
              <a:t> </a:t>
            </a:r>
            <a:r>
              <a:rPr lang="en-US" altLang="es-ES" sz="2400" dirty="0">
                <a:latin typeface="Calibri" panose="020F0502020204030204" pitchFamily="34" charset="0"/>
                <a:hlinkClick r:id="rId6"/>
              </a:rPr>
              <a:t>http://sds-was.aemet.es</a:t>
            </a:r>
            <a:endParaRPr lang="en-US" altLang="es-ES" sz="24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457200" y="3176588"/>
            <a:ext cx="8229600" cy="666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es-ES" altLang="es-ES" sz="2800" dirty="0" err="1" smtClean="0">
                <a:ea typeface="ＭＳ Ｐゴシック" panose="020B0600070205080204" pitchFamily="34" charset="-128"/>
              </a:rPr>
              <a:t>Research</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lines</a:t>
            </a:r>
            <a:r>
              <a:rPr lang="es-ES" altLang="es-ES" sz="2800" dirty="0" smtClean="0">
                <a:ea typeface="ＭＳ Ｐゴシック" panose="020B0600070205080204" pitchFamily="34" charset="-128"/>
              </a:rPr>
              <a:t>:</a:t>
            </a:r>
            <a:br>
              <a:rPr lang="es-ES" altLang="es-ES" sz="2800" dirty="0" smtClean="0">
                <a:ea typeface="ＭＳ Ｐゴシック" panose="020B0600070205080204" pitchFamily="34" charset="-128"/>
              </a:rPr>
            </a:br>
            <a:r>
              <a:rPr lang="es-ES" altLang="es-ES" sz="2800" dirty="0" err="1" smtClean="0">
                <a:ea typeface="ＭＳ Ｐゴシック" panose="020B0600070205080204" pitchFamily="34" charset="-128"/>
              </a:rPr>
              <a:t>Climate</a:t>
            </a:r>
            <a:r>
              <a:rPr lang="es-ES" altLang="es-ES" sz="2800" dirty="0" smtClean="0">
                <a:ea typeface="ＭＳ Ｐゴシック" panose="020B0600070205080204" pitchFamily="34" charset="-128"/>
              </a:rPr>
              <a:t> </a:t>
            </a:r>
            <a:r>
              <a:rPr lang="es-ES" altLang="es-ES" sz="2800" dirty="0" err="1" smtClean="0">
                <a:ea typeface="ＭＳ Ｐゴシック" panose="020B0600070205080204" pitchFamily="34" charset="-128"/>
              </a:rPr>
              <a:t>predictions</a:t>
            </a:r>
            <a:endParaRPr lang="es-ES" altLang="es-ES" sz="2800" dirty="0" smtClean="0">
              <a:ea typeface="ＭＳ Ｐゴシック" panose="020B0600070205080204" pitchFamily="34" charset="-128"/>
            </a:endParaRPr>
          </a:p>
        </p:txBody>
      </p:sp>
    </p:spTree>
    <p:extLst>
      <p:ext uri="{BB962C8B-B14F-4D97-AF65-F5344CB8AC3E}">
        <p14:creationId xmlns:p14="http://schemas.microsoft.com/office/powerpoint/2010/main" val="34343646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SC">
      <a:dk1>
        <a:srgbClr val="004990"/>
      </a:dk1>
      <a:lt1>
        <a:srgbClr val="004990"/>
      </a:lt1>
      <a:dk2>
        <a:srgbClr val="004990"/>
      </a:dk2>
      <a:lt2>
        <a:srgbClr val="004990"/>
      </a:lt2>
      <a:accent1>
        <a:srgbClr val="FFFFFF"/>
      </a:accent1>
      <a:accent2>
        <a:srgbClr val="004990"/>
      </a:accent2>
      <a:accent3>
        <a:srgbClr val="004990"/>
      </a:accent3>
      <a:accent4>
        <a:srgbClr val="8DB3E2"/>
      </a:accent4>
      <a:accent5>
        <a:srgbClr val="548DD4"/>
      </a:accent5>
      <a:accent6>
        <a:srgbClr val="0070C0"/>
      </a:accent6>
      <a:hlink>
        <a:srgbClr val="95B3D7"/>
      </a:hlink>
      <a:folHlink>
        <a:srgbClr val="366092"/>
      </a:folHlink>
    </a:clrScheme>
    <a:fontScheme name="BSC">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1947</TotalTime>
  <Words>1155</Words>
  <Application>Microsoft Office PowerPoint</Application>
  <PresentationFormat>Personalizado</PresentationFormat>
  <Paragraphs>209</Paragraphs>
  <Slides>20</Slides>
  <Notes>11</Notes>
  <HiddenSlides>1</HiddenSlides>
  <MMClips>0</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Office Theme</vt:lpstr>
      <vt:lpstr>Presentación de PowerPoint</vt:lpstr>
      <vt:lpstr>Barcelona Supercomputing Center</vt:lpstr>
      <vt:lpstr>People in 2015 (+ 50 people) </vt:lpstr>
      <vt:lpstr>Spatial scales</vt:lpstr>
      <vt:lpstr>Temporal scales</vt:lpstr>
      <vt:lpstr>Research lines: Atmospheric composition</vt:lpstr>
      <vt:lpstr>CALIOPE air quality operational forecasts</vt:lpstr>
      <vt:lpstr>WMO mineral dust forecasts</vt:lpstr>
      <vt:lpstr>Research lines: Climate predictions</vt:lpstr>
      <vt:lpstr>Climate predictions</vt:lpstr>
      <vt:lpstr>Climate predictions and predictability</vt:lpstr>
      <vt:lpstr>Climate services</vt:lpstr>
      <vt:lpstr>Seasonal wind power predictions</vt:lpstr>
      <vt:lpstr>Seasonal predictions of Hurricanes</vt:lpstr>
      <vt:lpstr>Seasonal predictions and projections for agriculture</vt:lpstr>
      <vt:lpstr>Seasonal predictions for water management</vt:lpstr>
      <vt:lpstr>Earth System Services partnership in  EU Projects in climate services</vt:lpstr>
      <vt:lpstr>National and International collaborations</vt:lpstr>
      <vt:lpstr>National and International collaborations</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lbermude</dc:creator>
  <cp:lastModifiedBy>Isadora Jimenez</cp:lastModifiedBy>
  <cp:revision>126</cp:revision>
  <cp:lastPrinted>2015-05-13T12:15:56Z</cp:lastPrinted>
  <dcterms:modified xsi:type="dcterms:W3CDTF">2016-03-11T18:10:13Z</dcterms:modified>
</cp:coreProperties>
</file>